
<file path=[Content_Types].xml><?xml version="1.0" encoding="utf-8"?>
<Types xmlns="http://schemas.openxmlformats.org/package/2006/content-types">
  <Default Extension="emf" ContentType="image/x-emf"/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25"/>
  </p:handoutMasterIdLst>
  <p:sldIdLst>
    <p:sldId id="257" r:id="rId3"/>
    <p:sldId id="258" r:id="rId4"/>
    <p:sldId id="270" r:id="rId5"/>
    <p:sldId id="271" r:id="rId6"/>
    <p:sldId id="286" r:id="rId7"/>
    <p:sldId id="272" r:id="rId8"/>
    <p:sldId id="273" r:id="rId9"/>
    <p:sldId id="274" r:id="rId10"/>
    <p:sldId id="287" r:id="rId11"/>
    <p:sldId id="259" r:id="rId12"/>
    <p:sldId id="261" r:id="rId13"/>
    <p:sldId id="262" r:id="rId15"/>
    <p:sldId id="263" r:id="rId16"/>
    <p:sldId id="264" r:id="rId17"/>
    <p:sldId id="265" r:id="rId18"/>
    <p:sldId id="266" r:id="rId19"/>
    <p:sldId id="267" r:id="rId20"/>
    <p:sldId id="288" r:id="rId21"/>
    <p:sldId id="268" r:id="rId22"/>
    <p:sldId id="269" r:id="rId23"/>
    <p:sldId id="276" r:id="rId2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8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commentAuthors" Target="commentAuthors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5eab8c2bb12629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5eab8c2bb12629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d24a6324a61314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d24a6324a61314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5eab8c2bb126297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5eab8c2bb126297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2b4ae88b496ef1e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2b4ae88b496ef1e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5eab8c2bb12629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5eab8c2bb12629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d24a6324a613143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d24a6324a613143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d24a6324a61314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d24a6324a61314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d24a6324a61314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d24a6324a61314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d24a6324a61314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d24a6324a61314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3dd63da68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3dd63da68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600" lvl="0" indent="-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200" lvl="1" indent="-423545">
              <a:spcBef>
                <a:spcPct val="427000"/>
              </a:spcBef>
              <a:spcAft>
                <a:spcPts val="0"/>
              </a:spcAft>
              <a:buSzPts val="1400"/>
              <a:buChar char="○"/>
              <a:defRPr/>
            </a:lvl2pPr>
            <a:lvl3pPr marL="1828800" lvl="2" indent="-423545">
              <a:spcBef>
                <a:spcPct val="427000"/>
              </a:spcBef>
              <a:spcAft>
                <a:spcPts val="0"/>
              </a:spcAft>
              <a:buSzPts val="1400"/>
              <a:buChar char="■"/>
              <a:defRPr/>
            </a:lvl3pPr>
            <a:lvl4pPr marL="2438400" lvl="3" indent="-423545">
              <a:spcBef>
                <a:spcPct val="427000"/>
              </a:spcBef>
              <a:spcAft>
                <a:spcPts val="0"/>
              </a:spcAft>
              <a:buSzPts val="1400"/>
              <a:buChar char="●"/>
              <a:defRPr/>
            </a:lvl4pPr>
            <a:lvl5pPr marL="3048000" lvl="4" indent="-423545">
              <a:spcBef>
                <a:spcPct val="427000"/>
              </a:spcBef>
              <a:spcAft>
                <a:spcPts val="0"/>
              </a:spcAft>
              <a:buSzPts val="1400"/>
              <a:buChar char="○"/>
              <a:defRPr/>
            </a:lvl5pPr>
            <a:lvl6pPr marL="3657600" lvl="5" indent="-423545">
              <a:spcBef>
                <a:spcPct val="427000"/>
              </a:spcBef>
              <a:spcAft>
                <a:spcPts val="0"/>
              </a:spcAft>
              <a:buSzPts val="1400"/>
              <a:buChar char="■"/>
              <a:defRPr/>
            </a:lvl6pPr>
            <a:lvl7pPr marL="4267200" lvl="6" indent="-423545">
              <a:spcBef>
                <a:spcPct val="427000"/>
              </a:spcBef>
              <a:spcAft>
                <a:spcPts val="0"/>
              </a:spcAft>
              <a:buSzPts val="1400"/>
              <a:buChar char="●"/>
              <a:defRPr/>
            </a:lvl7pPr>
            <a:lvl8pPr marL="4876800" lvl="7" indent="-423545">
              <a:spcBef>
                <a:spcPct val="427000"/>
              </a:spcBef>
              <a:spcAft>
                <a:spcPts val="0"/>
              </a:spcAft>
              <a:buSzPts val="1400"/>
              <a:buChar char="○"/>
              <a:defRPr/>
            </a:lvl8pPr>
            <a:lvl9pPr marL="5486400" lvl="8" indent="-423545">
              <a:spcBef>
                <a:spcPct val="4270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: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 userDrawn="1"/>
        </p:nvSpPr>
        <p:spPr>
          <a:xfrm>
            <a:off x="0" y="0"/>
            <a:ext cx="12192000" cy="74088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Segoe UI Symbol"/>
            </a:endParaRPr>
          </a:p>
        </p:txBody>
      </p:sp>
      <p:sp>
        <p:nvSpPr>
          <p:cNvPr id="3" name="Content Placeholder 2"/>
          <p:cNvSpPr>
            <a:spLocks noGrp="1" noChangeAspect="1"/>
          </p:cNvSpPr>
          <p:nvPr>
            <p:ph idx="1" hasCustomPrompt="1"/>
          </p:nvPr>
        </p:nvSpPr>
        <p:spPr>
          <a:xfrm>
            <a:off x="527381" y="1341438"/>
            <a:ext cx="11137237" cy="5111898"/>
          </a:xfrm>
          <a:prstGeom prst="rect">
            <a:avLst/>
          </a:prstGeom>
        </p:spPr>
        <p:txBody>
          <a:bodyPr lIns="0" tIns="0" rIns="0" bIns="0"/>
          <a:lstStyle>
            <a:lvl1pPr marL="342900" indent="-342900">
              <a:lnSpc>
                <a:spcPct val="100000"/>
              </a:lnSpc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tabLst>
                <a:tab pos="177800" algn="l"/>
              </a:tabLst>
              <a:defRPr sz="2400" baseline="0">
                <a:solidFill>
                  <a:srgbClr val="003C7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  <a:lvl2pPr marL="360045" indent="-179705">
              <a:lnSpc>
                <a:spcPct val="100000"/>
              </a:lnSpc>
              <a:buClr>
                <a:schemeClr val="accent2"/>
              </a:buClr>
              <a:buSzPct val="100000"/>
              <a:buFont typeface="Wingdings" panose="05000000000000000000" pitchFamily="2" charset="2"/>
              <a:buChar char="§"/>
              <a:defRPr sz="1800">
                <a:solidFill>
                  <a:srgbClr val="003C7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>
              <a:buFont typeface="Lucida Grande"/>
              <a:buNone/>
              <a:defRPr sz="2000">
                <a:latin typeface="Segoe UI Symbol"/>
              </a:defRPr>
            </a:lvl3pPr>
          </a:lstStyle>
          <a:p>
            <a:pPr lvl="0"/>
            <a:r>
              <a:rPr lang="en-US" dirty="0" smtClean="0"/>
              <a:t>Click to add text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</p:txBody>
      </p:sp>
      <p:sp>
        <p:nvSpPr>
          <p:cNvPr id="9" name="Textplatzhalter 8"/>
          <p:cNvSpPr>
            <a:spLocks noGrp="1" noChangeAspect="1"/>
          </p:cNvSpPr>
          <p:nvPr>
            <p:ph type="body" sz="quarter" idx="11" hasCustomPrompt="1"/>
          </p:nvPr>
        </p:nvSpPr>
        <p:spPr>
          <a:xfrm>
            <a:off x="527051" y="94321"/>
            <a:ext cx="10273471" cy="598375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lnSpc>
                <a:spcPts val="3200"/>
              </a:lnSpc>
              <a:spcBef>
                <a:spcPts val="0"/>
              </a:spcBef>
              <a:buFontTx/>
              <a:buNone/>
              <a:defRPr sz="2400" baseline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de-DE" dirty="0" smtClean="0"/>
              <a:t>Click </a:t>
            </a:r>
            <a:r>
              <a:rPr lang="de-DE" dirty="0" err="1" smtClean="0"/>
              <a:t>here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title</a:t>
            </a:r>
            <a:endParaRPr lang="de-DE" dirty="0"/>
          </a:p>
        </p:txBody>
      </p:sp>
      <p:sp>
        <p:nvSpPr>
          <p:cNvPr id="12" name="Foliennummernplatzhalter 2"/>
          <p:cNvSpPr>
            <a:spLocks noGrp="1"/>
          </p:cNvSpPr>
          <p:nvPr>
            <p:ph type="sldNum" sz="quarter" idx="4"/>
          </p:nvPr>
        </p:nvSpPr>
        <p:spPr>
          <a:xfrm>
            <a:off x="10896533" y="93599"/>
            <a:ext cx="768416" cy="597600"/>
          </a:xfrm>
          <a:prstGeom prst="rect">
            <a:avLst/>
          </a:prstGeom>
        </p:spPr>
        <p:txBody>
          <a:bodyPr vert="horz" lIns="0" tIns="0" rIns="0" bIns="36000" rtlCol="0" anchor="ctr"/>
          <a:lstStyle>
            <a:lvl1pPr algn="r">
              <a:lnSpc>
                <a:spcPts val="3200"/>
              </a:lnSpc>
              <a:defRPr sz="1000" baseline="0">
                <a:solidFill>
                  <a:schemeClr val="bg1"/>
                </a:solidFill>
                <a:latin typeface="Segoe UI Symbol"/>
              </a:defRPr>
            </a:lvl1pPr>
          </a:lstStyle>
          <a:p>
            <a:fld id="{3D27B3A0-310D-1246-A4A0-09CF23158FC4}" type="slidenum">
              <a:rPr lang="de-DE" smtClean="0"/>
            </a:fld>
            <a:endParaRPr lang="de-DE" dirty="0"/>
          </a:p>
        </p:txBody>
      </p:sp>
      <p:sp>
        <p:nvSpPr>
          <p:cNvPr id="6" name="Textfeld 5"/>
          <p:cNvSpPr txBox="1"/>
          <p:nvPr userDrawn="1"/>
        </p:nvSpPr>
        <p:spPr>
          <a:xfrm>
            <a:off x="-1557867" y="-444500"/>
            <a:ext cx="127000" cy="184150"/>
          </a:xfrm>
          <a:prstGeom prst="rect">
            <a:avLst/>
          </a:prstGeom>
          <a:noFill/>
          <a:ln>
            <a:solidFill>
              <a:srgbClr val="003C78"/>
            </a:solidFill>
          </a:ln>
        </p:spPr>
        <p:txBody>
          <a:bodyPr wrap="none" lIns="0" tIns="0" rIns="0" bIns="0" rtlCol="0">
            <a:spAutoFit/>
          </a:bodyPr>
          <a:lstStyle/>
          <a:p>
            <a:pPr>
              <a:buClr>
                <a:schemeClr val="accent2"/>
              </a:buClr>
            </a:pPr>
            <a:endParaRPr lang="de-DE" sz="1200" dirty="0" err="1" smtClean="0">
              <a:latin typeface="Segoe UI Symbol"/>
            </a:endParaRPr>
          </a:p>
        </p:txBody>
      </p:sp>
      <p:cxnSp>
        <p:nvCxnSpPr>
          <p:cNvPr id="22" name="Gerade Verbindung 21"/>
          <p:cNvCxnSpPr/>
          <p:nvPr userDrawn="1"/>
        </p:nvCxnSpPr>
        <p:spPr>
          <a:xfrm>
            <a:off x="0" y="6468194"/>
            <a:ext cx="12528715" cy="0"/>
          </a:xfrm>
          <a:prstGeom prst="line">
            <a:avLst/>
          </a:prstGeom>
          <a:ln w="12700">
            <a:solidFill>
              <a:srgbClr val="003C78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ubtitle 2"/>
          <p:cNvSpPr txBox="1">
            <a:spLocks noChangeAspect="1"/>
          </p:cNvSpPr>
          <p:nvPr userDrawn="1"/>
        </p:nvSpPr>
        <p:spPr>
          <a:xfrm>
            <a:off x="719403" y="6631086"/>
            <a:ext cx="8064896" cy="112284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UI Symbol"/>
                <a:cs typeface="Segoe UI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80604020202020204" pitchFamily="34" charset="0"/>
              <a:buNone/>
              <a:defRPr/>
            </a:pPr>
            <a:r>
              <a: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TRON - Translationale </a:t>
            </a:r>
            <a:r>
              <a:rPr kumimoji="0" lang="en-US" sz="7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Onkologie</a:t>
            </a:r>
            <a:r>
              <a: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 an der </a:t>
            </a:r>
            <a:r>
              <a:rPr kumimoji="0" lang="en-US" sz="7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Universitätsmedizin</a:t>
            </a:r>
            <a:r>
              <a: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 der Johannes Gutenberg-</a:t>
            </a:r>
            <a:r>
              <a:rPr kumimoji="0" lang="en-US" sz="7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Universität</a:t>
            </a:r>
            <a:r>
              <a: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 Mainz </a:t>
            </a:r>
            <a:r>
              <a:rPr kumimoji="0" lang="en-US" sz="7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gemeinnützige</a:t>
            </a:r>
            <a:r>
              <a:rPr kumimoji="0" lang="en-US" sz="7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 Symbol"/>
                <a:ea typeface="+mn-ea"/>
                <a:cs typeface="Segoe UI Light"/>
              </a:rPr>
              <a:t> GmbH</a:t>
            </a:r>
            <a:endParaRPr kumimoji="0" lang="en-US" sz="700" b="0" i="0" u="none" strike="noStrike" kern="1200" cap="none" spc="0" normalizeH="0" baseline="0" noProof="0" dirty="0" smtClean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Segoe UI Symbol"/>
              <a:ea typeface="+mn-ea"/>
              <a:cs typeface="Segoe UI Light"/>
            </a:endParaRPr>
          </a:p>
        </p:txBody>
      </p:sp>
      <p:pic>
        <p:nvPicPr>
          <p:cNvPr id="11" name="Bild 20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527383" y="6629084"/>
            <a:ext cx="152381" cy="1142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3" Type="http://schemas.openxmlformats.org/officeDocument/2006/relationships/image" Target="../media/image2.png"/><Relationship Id="rId2" Type="http://schemas.openxmlformats.org/officeDocument/2006/relationships/hyperlink" Target="mailto:pablo.riesgoferreiro@tron-mainz.de" TargetMode="External"/><Relationship Id="rId1" Type="http://schemas.openxmlformats.org/officeDocument/2006/relationships/hyperlink" Target="mailto:blokesch@fb2.fra-uas.d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hyperlink" Target="https://github.com/pharmbio/sciluigi" TargetMode="External"/><Relationship Id="rId4" Type="http://schemas.openxmlformats.org/officeDocument/2006/relationships/hyperlink" Target="https://github.com/spotify/luigi" TargetMode="External"/><Relationship Id="rId3" Type="http://schemas.openxmlformats.org/officeDocument/2006/relationships/hyperlink" Target="https://github.com/ga4gh/task-execution-schemas" TargetMode="External"/><Relationship Id="rId2" Type="http://schemas.openxmlformats.org/officeDocument/2006/relationships/hyperlink" Target="https://github.com/ga4gh/workflow-execution-service-schemas" TargetMode="External"/><Relationship Id="rId1" Type="http://schemas.openxmlformats.org/officeDocument/2006/relationships/hyperlink" Target="https://www.commonwl.org/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hyperlink" Target="https://github.com/biowdl" TargetMode="External"/><Relationship Id="rId2" Type="http://schemas.openxmlformats.org/officeDocument/2006/relationships/hyperlink" Target="https://cromwell.readthedocs.io/en/develop/" TargetMode="External"/><Relationship Id="rId1" Type="http://schemas.openxmlformats.org/officeDocument/2006/relationships/hyperlink" Target="http://www.openwdl.org/" TargetMode="Externa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hyperlink" Target="https://doi.org/10.1038/nbt.3772" TargetMode="Externa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hyperlink" Target="https://doi.org/10.1038/nbt.3820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png"/><Relationship Id="rId2" Type="http://schemas.openxmlformats.org/officeDocument/2006/relationships/hyperlink" Target="https://jfrog.com/artifactory/" TargetMode="External"/><Relationship Id="rId1" Type="http://schemas.openxmlformats.org/officeDocument/2006/relationships/hyperlink" Target="https://biocontainers.pro/#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medium.com/knerd/the-nine-circles-of-python-dependency-hell-481d53e3e025" TargetMode="Externa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hyperlink" Target="https://serpapi.com/blog/python-virtual-environments-using-virtualenv-and-poetry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realpython.com/python-virtual-environments-a-primer/" TargetMode="Externa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learnbatta.com/blog/how-to-install-python-virtualenv-19/" TargetMode="Externa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hyperlink" Target="https://www.freecodecamp.org/news/why-you-need-python-environments-and-how-to-manage-them-with-conda-85f155f4353c/" TargetMode="External"/><Relationship Id="rId1" Type="http://schemas.openxmlformats.org/officeDocument/2006/relationships/hyperlink" Target="https://github.com/biocond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altLang="zh-CN">
                <a:latin typeface="Calibri" charset="0"/>
              </a:rPr>
              <a:t>Introduction to Bioinformatics</a:t>
            </a:r>
            <a:endParaRPr lang="de-DE" altLang="zh-CN">
              <a:latin typeface="Calibri" charset="0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1524000" y="3602355"/>
            <a:ext cx="9144000" cy="2573655"/>
          </a:xfrm>
        </p:spPr>
        <p:txBody>
          <a:bodyPr>
            <a:normAutofit fontScale="60000"/>
          </a:bodyPr>
          <a:lstStyle/>
          <a:p>
            <a:r>
              <a:rPr lang="de-DE" altLang="zh-CN">
                <a:latin typeface="Calibri" charset="0"/>
              </a:rPr>
              <a:t>Study program: Bioprocess Engineering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Elective Module (Wahlpflichtmodul)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9th October to 13th October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Responsible: Prof. Dr. Axel Blokesch, </a:t>
            </a:r>
            <a:br>
              <a:rPr lang="de-DE" altLang="zh-CN">
                <a:latin typeface="Calibri" charset="0"/>
              </a:rPr>
            </a:br>
            <a:r>
              <a:rPr lang="de-DE" altLang="zh-CN">
                <a:latin typeface="Calibri" charset="0"/>
                <a:hlinkClick r:id="rId1"/>
              </a:rPr>
              <a:t>blokesch@fb2.fra-uas.de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</a:rPr>
              <a:t>by Pablo Riesgo-Ferreiro, TRON gGmbH</a:t>
            </a:r>
            <a:endParaRPr lang="de-DE" altLang="zh-CN">
              <a:latin typeface="Calibri" charset="0"/>
            </a:endParaRPr>
          </a:p>
          <a:p>
            <a:r>
              <a:rPr lang="de-DE" altLang="zh-CN">
                <a:latin typeface="Calibri" charset="0"/>
                <a:hlinkClick r:id="rId2"/>
              </a:rPr>
              <a:t>pablo.riesgoferreiro@tron-mainz.de</a:t>
            </a:r>
            <a:endParaRPr lang="de-DE" altLang="zh-CN">
              <a:latin typeface="Calibri" charset="0"/>
            </a:endParaRPr>
          </a:p>
          <a:p>
            <a:endParaRPr lang="de-DE" altLang="zh-CN">
              <a:latin typeface="Calibri" charset="0"/>
            </a:endParaRPr>
          </a:p>
          <a:p>
            <a:r>
              <a:rPr lang="de-DE" altLang="zh-CN" sz="2600" b="1">
                <a:latin typeface="Calibri" charset="0"/>
              </a:rPr>
              <a:t>Day 2 - Session 2</a:t>
            </a:r>
            <a:endParaRPr lang="de-DE" altLang="zh-CN" sz="2600" b="1">
              <a:latin typeface="Calibri" charset="0"/>
            </a:endParaRPr>
          </a:p>
        </p:txBody>
      </p:sp>
      <p:pic>
        <p:nvPicPr>
          <p:cNvPr id="3" name="Grafik 1"/>
          <p:cNvPicPr>
            <a:picLocks noChangeAspect="1"/>
          </p:cNvPicPr>
          <p:nvPr/>
        </p:nvPicPr>
        <p:blipFill>
          <a:blip r:embed="rId3"/>
          <a:srcRect l="64099" t="12396" r="9508" b="76431"/>
          <a:stretch>
            <a:fillRect/>
          </a:stretch>
        </p:blipFill>
        <p:spPr>
          <a:xfrm>
            <a:off x="9729153" y="949325"/>
            <a:ext cx="1574165" cy="37338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Picture -2147482624" descr="FUA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290" y="842328"/>
            <a:ext cx="1347470" cy="5861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230" y="1806575"/>
            <a:ext cx="2933065" cy="1540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0980" y="1806575"/>
            <a:ext cx="2715895" cy="15665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145" y="3826510"/>
            <a:ext cx="4302125" cy="24206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86140" y="4013200"/>
            <a:ext cx="3340735" cy="18935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>
                <a:latin typeface="Calibri" charset="0"/>
                <a:sym typeface="+mn-ea"/>
              </a:rPr>
              <a:t>Workflow managers</a:t>
            </a:r>
            <a:endParaRPr lang="de-DE">
              <a:latin typeface="Calibri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647700" y="250825"/>
            <a:ext cx="10515600" cy="132556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</a:t>
            </a:r>
            <a:endParaRPr lang="en-GB"/>
          </a:p>
        </p:txBody>
      </p:sp>
      <p:sp>
        <p:nvSpPr>
          <p:cNvPr id="61" name="Google Shape;61;p1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More granularity to define requirements of computational resources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Auditing of pipelines performance and resource utilisation</a:t>
            </a:r>
            <a:endParaRPr lang="en-GB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 u="sng">
                <a:highlight>
                  <a:srgbClr val="FFE599"/>
                </a:highlight>
              </a:rPr>
              <a:t>Improve resource utilisation</a:t>
            </a:r>
            <a:endParaRPr u="sng">
              <a:highlight>
                <a:srgbClr val="FFE599"/>
              </a:highlight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Parallelization =&gt; </a:t>
            </a:r>
            <a:r>
              <a:rPr lang="en-GB" u="sng">
                <a:highlight>
                  <a:srgbClr val="FFE599"/>
                </a:highlight>
              </a:rPr>
              <a:t>improved performance</a:t>
            </a:r>
            <a:endParaRPr u="sng">
              <a:highlight>
                <a:srgbClr val="FFE599"/>
              </a:highlight>
            </a:endParaRPr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Transparent parallelization of concurrent tasks</a:t>
            </a:r>
            <a:endParaRPr lang="en-GB"/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Support for implementation of embarrassingly parallel tasks</a:t>
            </a:r>
            <a:endParaRPr lang="en-GB"/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Parallelization across multiple machines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Reduce code for orchestration of tasks </a:t>
            </a:r>
            <a:r>
              <a:rPr lang="en-GB">
                <a:solidFill>
                  <a:srgbClr val="434343"/>
                </a:solidFill>
              </a:rPr>
              <a:t>=&gt;</a:t>
            </a:r>
            <a:r>
              <a:rPr lang="en-GB"/>
              <a:t> </a:t>
            </a:r>
            <a:r>
              <a:rPr lang="en-GB" u="sng">
                <a:highlight>
                  <a:srgbClr val="FFE599"/>
                </a:highlight>
              </a:rPr>
              <a:t>faster development</a:t>
            </a:r>
            <a:endParaRPr u="sng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Rexecutions and partial rexecutions =&gt; </a:t>
            </a:r>
            <a:r>
              <a:rPr lang="en-GB" u="sng">
                <a:highlight>
                  <a:srgbClr val="FFE599"/>
                </a:highlight>
              </a:rPr>
              <a:t>ease operations</a:t>
            </a:r>
            <a:endParaRPr u="sng">
              <a:highlight>
                <a:srgbClr val="FFE599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Reproducibility =&gt; </a:t>
            </a:r>
            <a:r>
              <a:rPr lang="en-GB" u="sng">
                <a:highlight>
                  <a:srgbClr val="FFE599"/>
                </a:highlight>
              </a:rPr>
              <a:t>avoid potential FP and FN</a:t>
            </a:r>
            <a:endParaRPr u="sng">
              <a:highlight>
                <a:srgbClr val="FFE599"/>
              </a:highlight>
            </a:endParaRPr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Different users</a:t>
            </a:r>
            <a:endParaRPr lang="en-GB"/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Different hardware/software</a:t>
            </a:r>
            <a:endParaRPr lang="en-GB"/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Numerical stability</a:t>
            </a:r>
            <a:endParaRPr u="sng">
              <a:highlight>
                <a:srgbClr val="FFE599"/>
              </a:highlight>
            </a:endParaRPr>
          </a:p>
          <a:p>
            <a:pPr marL="800100" lvl="0" indent="-342900" algn="l" rtl="0">
              <a:spcBef>
                <a:spcPts val="1600"/>
              </a:spcBef>
              <a:spcAft>
                <a:spcPts val="1600"/>
              </a:spcAft>
              <a:buNone/>
            </a:p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does the ideal workflow manager give you that? </a:t>
            </a:r>
            <a:endParaRPr lang="en-GB"/>
          </a:p>
        </p:txBody>
      </p:sp>
      <p:sp>
        <p:nvSpPr>
          <p:cNvPr id="68" name="Google Shape;68;p1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Seamless integration with HPC batch schedulers, eg: slurm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Domain Specific Language (DSL) for orchestration of tasks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Directed Acyclic Graph (DAG) of tasks and dynamic branch evaluation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Partial rexecutions for failed workflows and workflow versioning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Debugging of workflows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Detailed execution statistics to audit workflow performance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Hardware virtualization using docker or singularity</a:t>
            </a:r>
            <a:endParaRPr lang="en-GB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workflow engine magic</a:t>
            </a:r>
            <a:endParaRPr lang="en-GB"/>
          </a:p>
        </p:txBody>
      </p:sp>
      <p:sp>
        <p:nvSpPr>
          <p:cNvPr id="74" name="Google Shape;74;p16"/>
          <p:cNvSpPr/>
          <p:nvPr/>
        </p:nvSpPr>
        <p:spPr>
          <a:xfrm>
            <a:off x="1454503" y="1605799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Input A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Output B</a:t>
            </a:r>
            <a:endParaRPr lang="en-GB" sz="1600" dirty="0"/>
          </a:p>
        </p:txBody>
      </p:sp>
      <p:sp>
        <p:nvSpPr>
          <p:cNvPr id="75" name="Google Shape;75;p16"/>
          <p:cNvSpPr/>
          <p:nvPr/>
        </p:nvSpPr>
        <p:spPr>
          <a:xfrm>
            <a:off x="1454503" y="2533565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Input A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Output C</a:t>
            </a:r>
            <a:endParaRPr lang="en-GB" sz="1600" dirty="0"/>
          </a:p>
        </p:txBody>
      </p:sp>
      <p:sp>
        <p:nvSpPr>
          <p:cNvPr id="76" name="Google Shape;76;p16"/>
          <p:cNvSpPr/>
          <p:nvPr/>
        </p:nvSpPr>
        <p:spPr>
          <a:xfrm>
            <a:off x="1454503" y="3461332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Input B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Output D</a:t>
            </a:r>
            <a:endParaRPr lang="en-GB" sz="1600" dirty="0"/>
          </a:p>
        </p:txBody>
      </p:sp>
      <p:sp>
        <p:nvSpPr>
          <p:cNvPr id="77" name="Google Shape;77;p16"/>
          <p:cNvSpPr/>
          <p:nvPr/>
        </p:nvSpPr>
        <p:spPr>
          <a:xfrm>
            <a:off x="1454503" y="4389099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Input B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Output E</a:t>
            </a:r>
            <a:endParaRPr lang="en-GB" sz="1600" dirty="0"/>
          </a:p>
        </p:txBody>
      </p:sp>
      <p:sp>
        <p:nvSpPr>
          <p:cNvPr id="78" name="Google Shape;78;p16"/>
          <p:cNvSpPr/>
          <p:nvPr/>
        </p:nvSpPr>
        <p:spPr>
          <a:xfrm>
            <a:off x="1454503" y="5316865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DE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F</a:t>
            </a:r>
            <a:endParaRPr lang="en-GB" sz="1600"/>
          </a:p>
        </p:txBody>
      </p:sp>
      <p:sp>
        <p:nvSpPr>
          <p:cNvPr id="79" name="Google Shape;79;p16"/>
          <p:cNvSpPr/>
          <p:nvPr/>
        </p:nvSpPr>
        <p:spPr>
          <a:xfrm>
            <a:off x="7526001" y="1605791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A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B</a:t>
            </a:r>
            <a:endParaRPr lang="en-GB" sz="1600"/>
          </a:p>
        </p:txBody>
      </p:sp>
      <p:sp>
        <p:nvSpPr>
          <p:cNvPr id="80" name="Google Shape;80;p16"/>
          <p:cNvSpPr/>
          <p:nvPr/>
        </p:nvSpPr>
        <p:spPr>
          <a:xfrm>
            <a:off x="10244967" y="1605800"/>
            <a:ext cx="1538400" cy="27832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A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C</a:t>
            </a:r>
            <a:endParaRPr lang="en-GB" sz="1600"/>
          </a:p>
        </p:txBody>
      </p:sp>
      <p:sp>
        <p:nvSpPr>
          <p:cNvPr id="81" name="Google Shape;81;p16"/>
          <p:cNvSpPr/>
          <p:nvPr/>
        </p:nvSpPr>
        <p:spPr>
          <a:xfrm>
            <a:off x="6453600" y="2618200"/>
            <a:ext cx="1538400" cy="18832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B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D</a:t>
            </a:r>
            <a:endParaRPr lang="en-GB" sz="1600"/>
          </a:p>
        </p:txBody>
      </p:sp>
      <p:sp>
        <p:nvSpPr>
          <p:cNvPr id="82" name="Google Shape;82;p16"/>
          <p:cNvSpPr/>
          <p:nvPr/>
        </p:nvSpPr>
        <p:spPr>
          <a:xfrm>
            <a:off x="8404400" y="2618233"/>
            <a:ext cx="1483200" cy="13148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B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E</a:t>
            </a:r>
            <a:endParaRPr lang="en-GB" sz="1600"/>
          </a:p>
        </p:txBody>
      </p:sp>
      <p:sp>
        <p:nvSpPr>
          <p:cNvPr id="83" name="Google Shape;83;p16"/>
          <p:cNvSpPr/>
          <p:nvPr/>
        </p:nvSpPr>
        <p:spPr>
          <a:xfrm>
            <a:off x="7526001" y="4732991"/>
            <a:ext cx="1300000" cy="7636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Input DE</a:t>
            </a:r>
            <a:endParaRPr lang="en-GB"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Output F</a:t>
            </a:r>
            <a:endParaRPr lang="en-GB" sz="1600"/>
          </a:p>
        </p:txBody>
      </p:sp>
      <p:cxnSp>
        <p:nvCxnSpPr>
          <p:cNvPr id="84" name="Google Shape;84;p16"/>
          <p:cNvCxnSpPr>
            <a:stCxn id="85" idx="2"/>
            <a:endCxn id="79" idx="0"/>
          </p:cNvCxnSpPr>
          <p:nvPr/>
        </p:nvCxnSpPr>
        <p:spPr>
          <a:xfrm flipH="1">
            <a:off x="8175948" y="1111400"/>
            <a:ext cx="11808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5" name="Google Shape;85;p16"/>
          <p:cNvSpPr/>
          <p:nvPr/>
        </p:nvSpPr>
        <p:spPr>
          <a:xfrm>
            <a:off x="8826000" y="607400"/>
            <a:ext cx="1061496" cy="504000"/>
          </a:xfrm>
          <a:prstGeom prst="flowChartTerminator">
            <a:avLst/>
          </a:prstGeom>
          <a:solidFill>
            <a:srgbClr val="B6D7A8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86" name="Google Shape;86;p16"/>
          <p:cNvCxnSpPr>
            <a:stCxn id="85" idx="2"/>
            <a:endCxn id="80" idx="0"/>
          </p:cNvCxnSpPr>
          <p:nvPr/>
        </p:nvCxnSpPr>
        <p:spPr>
          <a:xfrm>
            <a:off x="9356748" y="1111400"/>
            <a:ext cx="1657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16"/>
          <p:cNvCxnSpPr>
            <a:stCxn id="79" idx="2"/>
            <a:endCxn id="81" idx="0"/>
          </p:cNvCxnSpPr>
          <p:nvPr/>
        </p:nvCxnSpPr>
        <p:spPr>
          <a:xfrm flipH="1">
            <a:off x="7222801" y="2369391"/>
            <a:ext cx="953200" cy="24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6"/>
          <p:cNvCxnSpPr>
            <a:stCxn id="79" idx="2"/>
            <a:endCxn id="82" idx="0"/>
          </p:cNvCxnSpPr>
          <p:nvPr/>
        </p:nvCxnSpPr>
        <p:spPr>
          <a:xfrm>
            <a:off x="8176001" y="2369391"/>
            <a:ext cx="970000" cy="24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" name="Google Shape;89;p16"/>
          <p:cNvCxnSpPr>
            <a:stCxn id="81" idx="2"/>
            <a:endCxn id="83" idx="0"/>
          </p:cNvCxnSpPr>
          <p:nvPr/>
        </p:nvCxnSpPr>
        <p:spPr>
          <a:xfrm>
            <a:off x="7222800" y="4501400"/>
            <a:ext cx="953200" cy="231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6"/>
          <p:cNvCxnSpPr>
            <a:stCxn id="82" idx="2"/>
            <a:endCxn id="83" idx="0"/>
          </p:cNvCxnSpPr>
          <p:nvPr/>
        </p:nvCxnSpPr>
        <p:spPr>
          <a:xfrm flipH="1">
            <a:off x="8176000" y="3933033"/>
            <a:ext cx="970000" cy="800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16"/>
          <p:cNvSpPr/>
          <p:nvPr/>
        </p:nvSpPr>
        <p:spPr>
          <a:xfrm>
            <a:off x="7736800" y="5923243"/>
            <a:ext cx="878400" cy="763632"/>
          </a:xfrm>
          <a:prstGeom prst="flowChartDocument">
            <a:avLst/>
          </a:prstGeom>
          <a:solidFill>
            <a:srgbClr val="CFE2F3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F</a:t>
            </a:r>
            <a:endParaRPr lang="en-GB" sz="1600"/>
          </a:p>
        </p:txBody>
      </p:sp>
      <p:cxnSp>
        <p:nvCxnSpPr>
          <p:cNvPr id="92" name="Google Shape;92;p16"/>
          <p:cNvCxnSpPr>
            <a:stCxn id="83" idx="2"/>
            <a:endCxn id="91" idx="0"/>
          </p:cNvCxnSpPr>
          <p:nvPr/>
        </p:nvCxnSpPr>
        <p:spPr>
          <a:xfrm>
            <a:off x="8176001" y="5496591"/>
            <a:ext cx="0" cy="42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" name="Google Shape;93;p16"/>
          <p:cNvSpPr/>
          <p:nvPr/>
        </p:nvSpPr>
        <p:spPr>
          <a:xfrm>
            <a:off x="10574967" y="4774384"/>
            <a:ext cx="878400" cy="763632"/>
          </a:xfrm>
          <a:prstGeom prst="flowChartDocument">
            <a:avLst/>
          </a:prstGeom>
          <a:solidFill>
            <a:srgbClr val="CFE2F3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C</a:t>
            </a:r>
            <a:endParaRPr lang="en-GB" sz="1600"/>
          </a:p>
        </p:txBody>
      </p:sp>
      <p:cxnSp>
        <p:nvCxnSpPr>
          <p:cNvPr id="94" name="Google Shape;94;p16"/>
          <p:cNvCxnSpPr>
            <a:stCxn id="80" idx="2"/>
            <a:endCxn id="93" idx="0"/>
          </p:cNvCxnSpPr>
          <p:nvPr/>
        </p:nvCxnSpPr>
        <p:spPr>
          <a:xfrm>
            <a:off x="11014167" y="4389000"/>
            <a:ext cx="0" cy="38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6"/>
          <p:cNvSpPr/>
          <p:nvPr/>
        </p:nvSpPr>
        <p:spPr>
          <a:xfrm>
            <a:off x="3249451" y="2869700"/>
            <a:ext cx="2709200" cy="1354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FF00"/>
          </a:solidFill>
          <a:ln w="9525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Workflow engine</a:t>
            </a:r>
            <a:endParaRPr lang="en-GB"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implementations and standards</a:t>
            </a:r>
            <a:endParaRPr lang="en-GB"/>
          </a:p>
        </p:txBody>
      </p:sp>
      <p:sp>
        <p:nvSpPr>
          <p:cNvPr id="101" name="Google Shape;101;p17"/>
          <p:cNvSpPr txBox="1">
            <a:spLocks noGrp="1"/>
          </p:cNvSpPr>
          <p:nvPr>
            <p:ph idx="1"/>
          </p:nvPr>
        </p:nvSpPr>
        <p:spPr>
          <a:xfrm>
            <a:off x="690880" y="1298575"/>
            <a:ext cx="10515600" cy="435133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Galaxy</a:t>
            </a:r>
            <a:endParaRPr sz="1865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>
                <a:highlight>
                  <a:srgbClr val="93C47D"/>
                </a:highlight>
              </a:rPr>
              <a:t>Pros</a:t>
            </a:r>
            <a:r>
              <a:rPr lang="en-GB" sz="1600" dirty="0"/>
              <a:t>: visual interface ; </a:t>
            </a:r>
            <a:r>
              <a:rPr lang="en-GB" sz="1600" dirty="0">
                <a:highlight>
                  <a:srgbClr val="E06666"/>
                </a:highlight>
              </a:rPr>
              <a:t>cons</a:t>
            </a:r>
            <a:r>
              <a:rPr lang="en-GB" sz="1600" dirty="0"/>
              <a:t>: their target users are non bioinformaticians</a:t>
            </a:r>
            <a:endParaRPr sz="1600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Common Workflow Language (CWL) </a:t>
            </a:r>
            <a:endParaRPr sz="16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>
                <a:highlight>
                  <a:srgbClr val="93C47D"/>
                </a:highlight>
              </a:rPr>
              <a:t>Pros</a:t>
            </a:r>
            <a:r>
              <a:rPr lang="en-GB" sz="1600" dirty="0"/>
              <a:t>: supported by many, community effort, some very good ideas; </a:t>
            </a:r>
            <a:r>
              <a:rPr lang="en-GB" sz="1600" dirty="0">
                <a:highlight>
                  <a:srgbClr val="E06666"/>
                </a:highlight>
              </a:rPr>
              <a:t>cons</a:t>
            </a:r>
            <a:r>
              <a:rPr lang="en-GB" sz="1600" dirty="0"/>
              <a:t>: far too complex, inflexible</a:t>
            </a:r>
            <a:endParaRPr sz="16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u="sng" dirty="0">
                <a:solidFill>
                  <a:schemeClr val="hlink"/>
                </a:solidFill>
                <a:hlinkClick r:id="rId1"/>
              </a:rPr>
              <a:t>https://www.commonwl.org/</a:t>
            </a:r>
            <a:r>
              <a:rPr lang="en-GB" sz="1600" dirty="0"/>
              <a:t> </a:t>
            </a:r>
            <a:endParaRPr sz="1600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GA4GH working groups</a:t>
            </a:r>
            <a:endParaRPr sz="1865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>
                <a:highlight>
                  <a:srgbClr val="B6D7A8"/>
                </a:highlight>
              </a:rPr>
              <a:t>Pros</a:t>
            </a:r>
            <a:r>
              <a:rPr lang="en-GB" sz="1600" dirty="0"/>
              <a:t>: GA4GH have a lot of traction with academia and industry; </a:t>
            </a:r>
            <a:r>
              <a:rPr lang="en-GB" sz="1600" dirty="0">
                <a:highlight>
                  <a:srgbClr val="E06666"/>
                </a:highlight>
              </a:rPr>
              <a:t>cons</a:t>
            </a:r>
            <a:r>
              <a:rPr lang="en-GB" sz="1600" dirty="0"/>
              <a:t>: slow and few committed individuals</a:t>
            </a:r>
            <a:endParaRPr sz="16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/>
              <a:t>Cloud Work Stream are developping the Workflow Execution Service API </a:t>
            </a:r>
            <a:r>
              <a:rPr lang="en-GB" sz="1600" u="sng" dirty="0">
                <a:solidFill>
                  <a:schemeClr val="hlink"/>
                </a:solidFill>
                <a:hlinkClick r:id="rId2"/>
              </a:rPr>
              <a:t>https://github.com/ga4gh/workflow-execution-service-schemas</a:t>
            </a:r>
            <a:r>
              <a:rPr lang="en-GB" sz="1600" dirty="0"/>
              <a:t> and the Task Execution Schemas </a:t>
            </a:r>
            <a:r>
              <a:rPr lang="en-GB" sz="1600" u="sng" dirty="0">
                <a:solidFill>
                  <a:schemeClr val="hlink"/>
                </a:solidFill>
                <a:hlinkClick r:id="rId3"/>
              </a:rPr>
              <a:t>https://github.com/ga4gh/task-execution-schemas</a:t>
            </a:r>
            <a:r>
              <a:rPr lang="en-GB" sz="1600" dirty="0"/>
              <a:t> </a:t>
            </a:r>
            <a:endParaRPr sz="1600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SnakeMake</a:t>
            </a:r>
            <a:endParaRPr sz="1865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>
                <a:highlight>
                  <a:srgbClr val="93C47D"/>
                </a:highlight>
              </a:rPr>
              <a:t>Pros</a:t>
            </a:r>
            <a:r>
              <a:rPr lang="en-GB" sz="1600" dirty="0"/>
              <a:t>: DSL supporting bash and Python; </a:t>
            </a:r>
            <a:r>
              <a:rPr lang="en-GB" sz="1600" dirty="0">
                <a:highlight>
                  <a:srgbClr val="E06666"/>
                </a:highlight>
              </a:rPr>
              <a:t>cons</a:t>
            </a:r>
            <a:r>
              <a:rPr lang="en-GB" sz="1600" dirty="0"/>
              <a:t>: DAG is not dynamic, integration with slurm is “hacky”</a:t>
            </a:r>
            <a:endParaRPr sz="1600" dirty="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 panose="02080604020202020204" pitchFamily="34" charset="0"/>
              <a:buChar char="•"/>
            </a:pPr>
            <a:r>
              <a:rPr lang="en-GB" sz="1335" i="1" dirty="0">
                <a:solidFill>
                  <a:schemeClr val="dk1"/>
                </a:solidFill>
              </a:rPr>
              <a:t>Köster, J., &amp; Rahmann, S. (2012). Snakemake-a scalable bioinformatics workflow engine. Bioinformatics, 28(19), 2520–2522. https://doi.org/10.1093/bioinformatics/bts480</a:t>
            </a:r>
            <a:endParaRPr sz="1335" i="1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Luigi</a:t>
            </a:r>
            <a:endParaRPr sz="1865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dirty="0">
                <a:highlight>
                  <a:srgbClr val="93C47D"/>
                </a:highlight>
              </a:rPr>
              <a:t>Pros</a:t>
            </a:r>
            <a:r>
              <a:rPr lang="en-GB" sz="1600" dirty="0"/>
              <a:t>: implemented by Spotify, Python-based, GUI, debugging; </a:t>
            </a:r>
            <a:r>
              <a:rPr lang="en-GB" sz="1600" dirty="0">
                <a:highlight>
                  <a:srgbClr val="E06666"/>
                </a:highlight>
              </a:rPr>
              <a:t>cons</a:t>
            </a:r>
            <a:r>
              <a:rPr lang="en-GB" sz="1600" dirty="0"/>
              <a:t>: no DSL</a:t>
            </a:r>
            <a:endParaRPr sz="1600" dirty="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Arial" panose="02080604020202020204" pitchFamily="34" charset="0"/>
              <a:buChar char="•"/>
            </a:pPr>
            <a:r>
              <a:rPr lang="en-GB" sz="1600" u="sng" dirty="0">
                <a:solidFill>
                  <a:schemeClr val="hlink"/>
                </a:solidFill>
                <a:hlinkClick r:id="rId4"/>
              </a:rPr>
              <a:t>https://github.com/spotify/luigi</a:t>
            </a:r>
            <a:r>
              <a:rPr lang="en-GB" sz="1600" dirty="0"/>
              <a:t> and </a:t>
            </a:r>
            <a:r>
              <a:rPr lang="en-GB" sz="1600" u="sng" dirty="0">
                <a:solidFill>
                  <a:schemeClr val="hlink"/>
                </a:solidFill>
                <a:hlinkClick r:id="rId5"/>
              </a:rPr>
              <a:t>https://github.com/pharmbio/sciluigi</a:t>
            </a:r>
            <a:r>
              <a:rPr lang="en-GB" sz="1600" dirty="0"/>
              <a:t> </a:t>
            </a:r>
            <a:endParaRPr sz="1600" dirty="0"/>
          </a:p>
          <a:p>
            <a:pPr lvl="1" indent="-292100">
              <a:spcBef>
                <a:spcPts val="0"/>
              </a:spcBef>
              <a:buSzPts val="1000"/>
              <a:buFont typeface="Arial" panose="02080604020202020204" pitchFamily="34" charset="0"/>
              <a:buChar char="•"/>
            </a:pPr>
            <a:r>
              <a:rPr lang="en-US" sz="1335" i="1" dirty="0" err="1"/>
              <a:t>Lampa</a:t>
            </a:r>
            <a:r>
              <a:rPr lang="en-US" sz="1335" i="1" dirty="0"/>
              <a:t>, S., </a:t>
            </a:r>
            <a:r>
              <a:rPr lang="en-US" sz="1335" i="1" dirty="0" err="1"/>
              <a:t>Alvarsson</a:t>
            </a:r>
            <a:r>
              <a:rPr lang="en-US" sz="1335" i="1" dirty="0"/>
              <a:t>, J., &amp; </a:t>
            </a:r>
            <a:r>
              <a:rPr lang="en-US" sz="1335" i="1" dirty="0" err="1"/>
              <a:t>Spjuth</a:t>
            </a:r>
            <a:r>
              <a:rPr lang="en-US" sz="1335" i="1" dirty="0"/>
              <a:t>, O. (2016). Towards agile large-scale predictive modelling in drug discovery with flow-based programming design principles. Journal of Cheminformatics, 8(1), 1–12. https://doi.org/10.1186/s13321-016-0179-6</a:t>
            </a:r>
            <a:endParaRPr lang="en-US" sz="1335" i="1" dirty="0"/>
          </a:p>
          <a:p>
            <a:pPr marL="914400" lvl="1" indent="-292100" algn="l" rtl="0">
              <a:spcBef>
                <a:spcPts val="0"/>
              </a:spcBef>
              <a:spcAft>
                <a:spcPts val="0"/>
              </a:spcAft>
              <a:buSzPts val="1000"/>
              <a:buFont typeface="Arial" panose="02080604020202020204" pitchFamily="34" charset="0"/>
              <a:buChar char="•"/>
            </a:pPr>
            <a:endParaRPr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Workflow Definition Language (WDL) and Cromwell</a:t>
            </a:r>
            <a:endParaRPr lang="en-GB"/>
          </a:p>
        </p:txBody>
      </p:sp>
      <p:sp>
        <p:nvSpPr>
          <p:cNvPr id="115" name="Google Shape;115;p19"/>
          <p:cNvSpPr txBox="1">
            <a:spLocks noGrp="1"/>
          </p:cNvSpPr>
          <p:nvPr>
            <p:ph idx="1"/>
          </p:nvPr>
        </p:nvSpPr>
        <p:spPr>
          <a:xfrm>
            <a:off x="647700" y="1825625"/>
            <a:ext cx="5946140" cy="43516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93C47D"/>
                </a:highlight>
              </a:rPr>
              <a:t>Pros</a:t>
            </a:r>
            <a:r>
              <a:rPr lang="en-GB" sz="1865" dirty="0"/>
              <a:t>: expressive DSL, wide support from the community, existing pipelines, GUI that holds data of every execution, exposes a REST API for programmatic use, server and standalone architecture, </a:t>
            </a:r>
            <a:r>
              <a:rPr lang="en-GB" sz="1865" u="sng" dirty="0"/>
              <a:t>the logo</a:t>
            </a:r>
            <a:r>
              <a:rPr lang="en-GB" sz="1865" dirty="0"/>
              <a:t>!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E06666"/>
                </a:highlight>
              </a:rPr>
              <a:t>Cons</a:t>
            </a:r>
            <a:r>
              <a:rPr lang="en-GB" sz="1865" dirty="0"/>
              <a:t>: only bash, no scripting within the workflow definition 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u="sng" dirty="0">
                <a:solidFill>
                  <a:schemeClr val="accent5"/>
                </a:solidFill>
                <a:hlinkClick r:id="rId1"/>
              </a:rPr>
              <a:t>http://www.openwdl.org/</a:t>
            </a:r>
            <a:r>
              <a:rPr lang="en-GB" sz="1865" dirty="0"/>
              <a:t> 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u="sng" dirty="0">
                <a:solidFill>
                  <a:schemeClr val="hlink"/>
                </a:solidFill>
                <a:hlinkClick r:id="rId2"/>
              </a:rPr>
              <a:t>https://cromwell.readthedocs.io/en/develop/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Repository of existing workflows: </a:t>
            </a:r>
            <a:r>
              <a:rPr lang="en-GB" sz="1865" u="sng" dirty="0">
                <a:solidFill>
                  <a:schemeClr val="hlink"/>
                </a:solidFill>
                <a:hlinkClick r:id="rId3"/>
              </a:rPr>
              <a:t>https://github.com/biowdl</a:t>
            </a:r>
            <a:r>
              <a:rPr lang="en-GB" sz="1865" dirty="0"/>
              <a:t>  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/>
              <a:t>Implemented at the </a:t>
            </a:r>
            <a:r>
              <a:rPr lang="en-GB" sz="1865" b="1" dirty="0"/>
              <a:t>Broad Institute</a:t>
            </a:r>
            <a:endParaRPr sz="1865" b="1" dirty="0"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3566167" y="933465"/>
            <a:ext cx="1167795" cy="6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7216140" y="2815590"/>
            <a:ext cx="3947160" cy="377888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18" name="Google Shape;118;p19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7647940" y="933450"/>
            <a:ext cx="2114550" cy="167767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Toil </a:t>
            </a:r>
            <a:endParaRPr lang="en-GB"/>
          </a:p>
        </p:txBody>
      </p:sp>
      <p:sp>
        <p:nvSpPr>
          <p:cNvPr id="107" name="Google Shape;107;p18"/>
          <p:cNvSpPr txBox="1">
            <a:spLocks noGrp="1"/>
          </p:cNvSpPr>
          <p:nvPr>
            <p:ph idx="1"/>
          </p:nvPr>
        </p:nvSpPr>
        <p:spPr>
          <a:xfrm>
            <a:off x="647700" y="1825625"/>
            <a:ext cx="5080000" cy="43516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B6D7A8"/>
                </a:highlight>
              </a:rPr>
              <a:t>Pros</a:t>
            </a:r>
            <a:r>
              <a:rPr lang="en-GB" sz="1865" dirty="0"/>
              <a:t>: workflows implemented with a Python API, also supports CWL and WDL support is in alpha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E06666"/>
                </a:highlight>
              </a:rPr>
              <a:t>Cons</a:t>
            </a:r>
            <a:r>
              <a:rPr lang="en-GB" sz="1865" dirty="0"/>
              <a:t>: no bash support, no DSL other WDL...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 panose="02080604020202020204" pitchFamily="34" charset="0"/>
              <a:buChar char="•"/>
            </a:pPr>
            <a:r>
              <a:rPr lang="en-GB" sz="1865" i="1" dirty="0">
                <a:solidFill>
                  <a:srgbClr val="666666"/>
                </a:solidFill>
              </a:rPr>
              <a:t>Vivian, J., Rao, A. A., Nothaft, F. A., Ketchum, C., Armstrong, J., Novak, A., … Paten, B. (2017). Toil enables reproducible, open source, big biomedical data analyses. Nature Biotechnology, 35(4), 314–316. </a:t>
            </a:r>
            <a:r>
              <a:rPr lang="en-GB" sz="1865" i="1" dirty="0">
                <a:solidFill>
                  <a:srgbClr val="666666"/>
                </a:solidFill>
                <a:hlinkClick r:id="rId1"/>
              </a:rPr>
              <a:t>https://</a:t>
            </a:r>
            <a:r>
              <a:rPr lang="en-GB" sz="1865" i="1" dirty="0" smtClean="0">
                <a:solidFill>
                  <a:srgbClr val="666666"/>
                </a:solidFill>
                <a:hlinkClick r:id="rId1"/>
              </a:rPr>
              <a:t>doi.org/10.1038/nbt.3772</a:t>
            </a:r>
            <a:endParaRPr lang="en-GB" sz="1865" i="1" dirty="0" smtClean="0">
              <a:solidFill>
                <a:srgbClr val="666666"/>
              </a:solidFill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 panose="02080604020202020204" pitchFamily="34" charset="0"/>
              <a:buChar char="•"/>
            </a:pPr>
            <a:r>
              <a:rPr lang="en-GB" sz="1865" dirty="0" smtClean="0">
                <a:solidFill>
                  <a:srgbClr val="666666"/>
                </a:solidFill>
              </a:rPr>
              <a:t>Implemented at the </a:t>
            </a:r>
            <a:r>
              <a:rPr lang="en-GB" sz="1865" b="1" dirty="0" smtClean="0">
                <a:solidFill>
                  <a:srgbClr val="666666"/>
                </a:solidFill>
              </a:rPr>
              <a:t>UCSC</a:t>
            </a:r>
            <a:endParaRPr sz="1865" b="1" dirty="0">
              <a:solidFill>
                <a:srgbClr val="666666"/>
              </a:solidFill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299200" y="1484867"/>
            <a:ext cx="5689600" cy="259906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09" name="Google Shape;109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6299200" y="4550269"/>
            <a:ext cx="5232400" cy="457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Nextflow</a:t>
            </a:r>
            <a:endParaRPr lang="en-GB"/>
          </a:p>
        </p:txBody>
      </p:sp>
      <p:sp>
        <p:nvSpPr>
          <p:cNvPr id="124" name="Google Shape;124;p20"/>
          <p:cNvSpPr txBox="1">
            <a:spLocks noGrp="1"/>
          </p:cNvSpPr>
          <p:nvPr>
            <p:ph idx="1"/>
          </p:nvPr>
        </p:nvSpPr>
        <p:spPr>
          <a:xfrm>
            <a:off x="647700" y="1825625"/>
            <a:ext cx="6264910" cy="43516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B6D7A8"/>
                </a:highlight>
              </a:rPr>
              <a:t>Pros</a:t>
            </a:r>
            <a:r>
              <a:rPr lang="en-GB" sz="1865" dirty="0"/>
              <a:t>: expressive DSL, greatest flexibility combining Groovy scripting within workflow definition and running polyglot commands, </a:t>
            </a:r>
            <a:r>
              <a:rPr lang="de-DE" altLang="en-GB" sz="1865" dirty="0">
                <a:latin typeface="Calibri" charset="0"/>
              </a:rPr>
              <a:t>NF-core community</a:t>
            </a:r>
            <a:r>
              <a:rPr lang="en-GB" sz="1865" dirty="0"/>
              <a:t>, amazing documentation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sz="1865" dirty="0">
                <a:highlight>
                  <a:srgbClr val="E06666"/>
                </a:highlight>
              </a:rPr>
              <a:t>Cons</a:t>
            </a:r>
            <a:r>
              <a:rPr lang="en-GB" sz="1865" dirty="0"/>
              <a:t>: risks being replaced by a standard, no modularity at the moment although it is in </a:t>
            </a:r>
            <a:r>
              <a:rPr lang="en-GB" sz="1865" dirty="0" smtClean="0"/>
              <a:t>development</a:t>
            </a:r>
            <a:endParaRPr sz="1865" dirty="0"/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 panose="02080604020202020204" pitchFamily="34" charset="0"/>
              <a:buChar char="•"/>
            </a:pPr>
            <a:r>
              <a:rPr lang="en-GB" sz="1865" i="1" dirty="0">
                <a:solidFill>
                  <a:srgbClr val="666666"/>
                </a:solidFill>
              </a:rPr>
              <a:t>Di Tommaso, P., Chatzou, M., Floden, E. W., Barja, P. P., Palumbo, E., &amp; Notredame, C. (2017). Nextflow enables reproducible computational workflows. Nature Biotechnology, 35(4), 316–319. </a:t>
            </a:r>
            <a:r>
              <a:rPr lang="en-GB" sz="1865" i="1" dirty="0">
                <a:solidFill>
                  <a:srgbClr val="666666"/>
                </a:solidFill>
                <a:hlinkClick r:id="rId1"/>
              </a:rPr>
              <a:t>https://</a:t>
            </a:r>
            <a:r>
              <a:rPr lang="en-GB" sz="1865" i="1" dirty="0" smtClean="0">
                <a:solidFill>
                  <a:srgbClr val="666666"/>
                </a:solidFill>
                <a:hlinkClick r:id="rId1"/>
              </a:rPr>
              <a:t>doi.org/10.1038/nbt.3820</a:t>
            </a:r>
            <a:endParaRPr lang="en-GB" sz="1865" i="1" dirty="0" smtClean="0">
              <a:solidFill>
                <a:srgbClr val="666666"/>
              </a:solidFill>
            </a:endParaRPr>
          </a:p>
          <a:p>
            <a:pPr marL="254000" lvl="0" indent="-342900">
              <a:buClr>
                <a:srgbClr val="666666"/>
              </a:buClr>
              <a:buSzPts val="1400"/>
            </a:pPr>
            <a:r>
              <a:rPr lang="en-GB" sz="1865" dirty="0"/>
              <a:t>Implemented at the </a:t>
            </a:r>
            <a:r>
              <a:rPr lang="en-GB" sz="1865" b="1" dirty="0" smtClean="0"/>
              <a:t>CRG (Centre </a:t>
            </a:r>
            <a:r>
              <a:rPr lang="en-GB" sz="1865" b="1" dirty="0"/>
              <a:t>de Regulacio </a:t>
            </a:r>
            <a:r>
              <a:rPr lang="en-GB" sz="1865" b="1" dirty="0" smtClean="0"/>
              <a:t>Genomica)</a:t>
            </a:r>
            <a:endParaRPr sz="1865" dirty="0">
              <a:solidFill>
                <a:srgbClr val="666666"/>
              </a:solidFill>
            </a:endParaRPr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239101" y="0"/>
            <a:ext cx="4935464" cy="6858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26" name="Google Shape;126;p2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111617" y="291000"/>
            <a:ext cx="2603500" cy="67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Calibri" charset="0"/>
              </a:rPr>
              <a:t>NF-core community</a:t>
            </a:r>
            <a:endParaRPr lang="de-DE">
              <a:latin typeface="Calibri" charset="0"/>
            </a:endParaRPr>
          </a:p>
        </p:txBody>
      </p:sp>
      <p:sp>
        <p:nvSpPr>
          <p:cNvPr id="124" name="Google Shape;124;p20"/>
          <p:cNvSpPr txBox="1">
            <a:spLocks noGrp="1"/>
          </p:cNvSpPr>
          <p:nvPr>
            <p:ph idx="1"/>
          </p:nvPr>
        </p:nvSpPr>
        <p:spPr>
          <a:xfrm>
            <a:off x="647700" y="1825625"/>
            <a:ext cx="6264910" cy="43516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de-DE" sz="1865" b="1" dirty="0">
                <a:solidFill>
                  <a:srgbClr val="666666"/>
                </a:solidFill>
                <a:latin typeface="Calibri" charset="0"/>
              </a:rPr>
              <a:t>Open source</a:t>
            </a:r>
            <a:r>
              <a:rPr lang="de-DE" sz="1865" dirty="0">
                <a:solidFill>
                  <a:srgbClr val="666666"/>
                </a:solidFill>
                <a:latin typeface="Calibri" charset="0"/>
              </a:rPr>
              <a:t> community that can be joined by anyone interested</a:t>
            </a:r>
            <a:endParaRPr lang="de-DE" sz="1865" dirty="0">
              <a:solidFill>
                <a:srgbClr val="666666"/>
              </a:solidFill>
              <a:latin typeface="Calibri" charset="0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de-DE" sz="1865" dirty="0">
                <a:solidFill>
                  <a:srgbClr val="666666"/>
                </a:solidFill>
                <a:latin typeface="Calibri" charset="0"/>
              </a:rPr>
              <a:t>Provide resources and templates to develop bioinformatics pipelines</a:t>
            </a:r>
            <a:endParaRPr lang="de-DE" sz="1865" dirty="0">
              <a:solidFill>
                <a:srgbClr val="666666"/>
              </a:solidFill>
              <a:latin typeface="Calibri" charset="0"/>
            </a:endParaRPr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de-DE" sz="1675" dirty="0">
                <a:solidFill>
                  <a:srgbClr val="666666"/>
                </a:solidFill>
                <a:latin typeface="Calibri" charset="0"/>
              </a:rPr>
              <a:t>The only requisite to create a new pipeline under NF-core is that there is not one already that does the same thing. If this is the case, you are encouraged to join efforts with others in the existing pipeline</a:t>
            </a:r>
            <a:endParaRPr lang="de-DE" sz="1675" dirty="0">
              <a:solidFill>
                <a:srgbClr val="666666"/>
              </a:solidFill>
              <a:latin typeface="Calibri" charset="0"/>
            </a:endParaRPr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endParaRPr lang="de-DE" sz="1675" dirty="0">
              <a:solidFill>
                <a:srgbClr val="666666"/>
              </a:solidFill>
              <a:latin typeface="Calibri" charset="0"/>
            </a:endParaRPr>
          </a:p>
          <a:p>
            <a:pPr marL="939800" lvl="1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endParaRPr lang="de-DE" sz="1675" dirty="0">
              <a:solidFill>
                <a:srgbClr val="666666"/>
              </a:solidFill>
              <a:latin typeface="Calibri" charset="0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de-DE" sz="1860" dirty="0">
                <a:solidFill>
                  <a:srgbClr val="666666"/>
                </a:solidFill>
                <a:latin typeface="Calibri" charset="0"/>
              </a:rPr>
              <a:t>Ewels, P.A., Peltzer, A., Fillinger, S. et al. The nf-core framework for community-curated bioinformatics pipelines. Nat Biotechnol 38, 276–278 (2020). https://doi.org/10.1038/s41587-020-0439-x</a:t>
            </a:r>
            <a:endParaRPr lang="de-DE" sz="1860" dirty="0">
              <a:solidFill>
                <a:srgbClr val="666666"/>
              </a:solidFill>
              <a:latin typeface="Calibri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32320" y="1487170"/>
            <a:ext cx="4765040" cy="48329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Nextflow - auditing a </a:t>
            </a:r>
            <a:r>
              <a:rPr lang="en-GB" dirty="0" smtClean="0"/>
              <a:t>BWA+deduplication workflow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0371" y="2696003"/>
            <a:ext cx="5281915" cy="22882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044" y="2696267"/>
            <a:ext cx="5281916" cy="236224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Outline of session</a:t>
            </a:r>
            <a:endParaRPr lang="de-DE" altLang="en-US">
              <a:latin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de-DE" sz="2000">
                <a:latin typeface="Calibri" charset="0"/>
                <a:sym typeface="+mn-ea"/>
              </a:rPr>
              <a:t>Package managers and virtual environments</a:t>
            </a:r>
            <a:endParaRPr lang="de-DE" sz="2000">
              <a:latin typeface="Calibri" charset="0"/>
              <a:sym typeface="+mn-ea"/>
            </a:endParaRPr>
          </a:p>
          <a:p>
            <a:r>
              <a:rPr lang="de-DE" sz="2000">
                <a:latin typeface="Calibri" charset="0"/>
                <a:sym typeface="+mn-ea"/>
              </a:rPr>
              <a:t>Workflow managers</a:t>
            </a:r>
            <a:endParaRPr lang="de-DE" sz="2000">
              <a:latin typeface="Calibri" charset="0"/>
              <a:sym typeface="+mn-ea"/>
            </a:endParaRPr>
          </a:p>
          <a:p>
            <a:r>
              <a:rPr lang="de-DE">
                <a:latin typeface="Calibri" charset="0"/>
              </a:rPr>
              <a:t>Nextflow tutorial</a:t>
            </a:r>
            <a:endParaRPr lang="de-DE">
              <a:latin typeface="Calibri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Reproducibility and numerical stability</a:t>
            </a:r>
            <a:endParaRPr lang="en-GB"/>
          </a:p>
        </p:txBody>
      </p:sp>
      <p:sp>
        <p:nvSpPr>
          <p:cNvPr id="139" name="Google Shape;139;p2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Different platforms with different floating point implementations may lead to different results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Virtualization solutions. Docker and singularity</a:t>
            </a:r>
            <a:endParaRPr lang="en-GB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80604020202020204" pitchFamily="34" charset="0"/>
              <a:buChar char="•"/>
            </a:pPr>
            <a:r>
              <a:rPr lang="en-GB"/>
              <a:t>Repositories of docker images</a:t>
            </a:r>
            <a:endParaRPr lang="en-GB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 u="sng">
                <a:solidFill>
                  <a:schemeClr val="hlink"/>
                </a:solidFill>
                <a:hlinkClick r:id="rId1"/>
              </a:rPr>
              <a:t>https://biocontainers.pro/#/</a:t>
            </a:r>
            <a:endParaRPr lang="en-GB" u="sng">
              <a:solidFill>
                <a:schemeClr val="hlink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 panose="02080604020202020204" pitchFamily="34" charset="0"/>
              <a:buChar char="•"/>
            </a:pPr>
            <a:r>
              <a:rPr lang="en-GB"/>
              <a:t>Private images can be served through solutions like artifactory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https://jfrog.com/artifactory/</a:t>
            </a:r>
            <a:endParaRPr lang="en-GB" u="sng">
              <a:solidFill>
                <a:schemeClr val="hlink"/>
              </a:solidFill>
              <a:hlinkClick r:id="rId2"/>
            </a:endParaRPr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443095" y="4068445"/>
            <a:ext cx="7292975" cy="240728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>
                <a:latin typeface="Calibri" charset="0"/>
                <a:sym typeface="+mn-ea"/>
              </a:rPr>
              <a:t>Nextflow tutorial</a:t>
            </a:r>
            <a:endParaRPr lang="de-DE">
              <a:latin typeface="Calibri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1850" y="4610100"/>
            <a:ext cx="10194290" cy="647700"/>
          </a:xfrm>
        </p:spPr>
        <p:txBody>
          <a:bodyPr/>
          <a:p>
            <a:r>
              <a:rPr lang="en-US"/>
              <a:t>https://github.com/TRON-Bioinformatics/tronflow/tree/master/tutorial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>
                <a:latin typeface="Calibri" charset="0"/>
                <a:sym typeface="+mn-ea"/>
              </a:rPr>
              <a:t>Package managers</a:t>
            </a:r>
            <a:endParaRPr lang="de-DE">
              <a:latin typeface="Calibri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... and virtual environments</a:t>
            </a:r>
            <a:endParaRPr lang="de-DE" altLang="en-US">
              <a:latin typeface="Calibri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Motivation of package managers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47700" y="1825625"/>
            <a:ext cx="6054090" cy="4351655"/>
          </a:xfrm>
        </p:spPr>
        <p:txBody>
          <a:bodyPr>
            <a:normAutofit/>
          </a:bodyPr>
          <a:lstStyle/>
          <a:p>
            <a:r>
              <a:rPr lang="de-DE" altLang="en-US" sz="1800" b="1" dirty="0" smtClean="0">
                <a:latin typeface="Calibri" charset="0"/>
              </a:rPr>
              <a:t>Facilitate installation</a:t>
            </a:r>
            <a:r>
              <a:rPr lang="de-DE" altLang="en-US" sz="1800" dirty="0" smtClean="0">
                <a:latin typeface="Calibri" charset="0"/>
              </a:rPr>
              <a:t> of dependencies</a:t>
            </a:r>
            <a:endParaRPr lang="de-DE" altLang="en-US" sz="1800" dirty="0" smtClean="0">
              <a:latin typeface="Calibri" charset="0"/>
            </a:endParaRPr>
          </a:p>
          <a:p>
            <a:r>
              <a:rPr lang="de-DE" altLang="en-US" sz="1800" dirty="0" smtClean="0">
                <a:latin typeface="Calibri" charset="0"/>
              </a:rPr>
              <a:t>Automate management of the </a:t>
            </a:r>
            <a:r>
              <a:rPr lang="de-DE" altLang="en-US" sz="1800" b="1" dirty="0" smtClean="0">
                <a:latin typeface="Calibri" charset="0"/>
              </a:rPr>
              <a:t>dependency tree</a:t>
            </a:r>
            <a:endParaRPr lang="de-DE" altLang="en-US" sz="1800" b="1" dirty="0" smtClean="0">
              <a:latin typeface="Calibri" charset="0"/>
            </a:endParaRPr>
          </a:p>
          <a:p>
            <a:r>
              <a:rPr lang="de-DE" altLang="en-US" sz="1800" dirty="0" smtClean="0">
                <a:latin typeface="Calibri" charset="0"/>
              </a:rPr>
              <a:t>Avoid </a:t>
            </a:r>
            <a:r>
              <a:rPr lang="de-DE" altLang="en-US" sz="1800" b="1" dirty="0" smtClean="0">
                <a:latin typeface="Calibri" charset="0"/>
              </a:rPr>
              <a:t>dependency hell</a:t>
            </a:r>
            <a:endParaRPr lang="de-DE" altLang="en-US" sz="1800" b="1" dirty="0" smtClean="0">
              <a:latin typeface="Calibri" charset="0"/>
            </a:endParaRPr>
          </a:p>
          <a:p>
            <a:endParaRPr lang="en-US" sz="18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6495" y="1584325"/>
            <a:ext cx="3430905" cy="393128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120130" y="6004560"/>
            <a:ext cx="5600065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de-DE" altLang="en-US" sz="900">
                <a:latin typeface="Calibri" charset="0"/>
              </a:rPr>
              <a:t>Source: </a:t>
            </a:r>
            <a:r>
              <a:rPr lang="de-DE" altLang="en-US" sz="900">
                <a:latin typeface="Calibri" charset="0"/>
                <a:hlinkClick r:id="rId2" tooltip="" action="ppaction://hlinkfile"/>
              </a:rPr>
              <a:t>https://medium.com/knerd/the-nine-circles-of-python-dependency-hell-481d53e3e025</a:t>
            </a:r>
            <a:endParaRPr lang="de-DE" altLang="en-US" sz="900">
              <a:latin typeface="Calibri" charset="0"/>
              <a:hlinkClick r:id="rId2" tooltip="" action="ppaction://hlinkfil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Motivation of virtual environments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47700" y="1825625"/>
            <a:ext cx="5259705" cy="4351655"/>
          </a:xfrm>
        </p:spPr>
        <p:txBody>
          <a:bodyPr>
            <a:normAutofit/>
          </a:bodyPr>
          <a:lstStyle/>
          <a:p>
            <a:r>
              <a:rPr lang="en-US" sz="1800" b="1" dirty="0" smtClean="0"/>
              <a:t>Avoid collisions</a:t>
            </a:r>
            <a:r>
              <a:rPr lang="en-US" sz="1800" dirty="0" smtClean="0"/>
              <a:t> between the dependencies of multiple development projects</a:t>
            </a:r>
            <a:endParaRPr lang="de-DE" sz="1800" dirty="0"/>
          </a:p>
          <a:p>
            <a:r>
              <a:rPr lang="en-US" sz="1800" b="1" dirty="0" smtClean="0"/>
              <a:t>Decentralize</a:t>
            </a:r>
            <a:r>
              <a:rPr lang="en-US" sz="1800" dirty="0" smtClean="0"/>
              <a:t> dependency management</a:t>
            </a:r>
            <a:endParaRPr lang="en-US" sz="1800" dirty="0" smtClean="0"/>
          </a:p>
          <a:p>
            <a:r>
              <a:rPr lang="en-US" sz="1800" dirty="0" smtClean="0"/>
              <a:t>Enforce </a:t>
            </a:r>
            <a:r>
              <a:rPr lang="en-US" sz="1800" b="1" dirty="0" smtClean="0"/>
              <a:t>reproducibility and traceability</a:t>
            </a:r>
            <a:r>
              <a:rPr lang="en-US" sz="1800" dirty="0" smtClean="0"/>
              <a:t> of results</a:t>
            </a:r>
            <a:endParaRPr lang="en-US" sz="1800" dirty="0" smtClean="0"/>
          </a:p>
          <a:p>
            <a:r>
              <a:rPr lang="en-US" sz="1800" b="1" dirty="0" smtClean="0"/>
              <a:t>Enable experimentation</a:t>
            </a:r>
            <a:r>
              <a:rPr lang="en-US" sz="1800" dirty="0" smtClean="0"/>
              <a:t> with new libraries without unwanted side </a:t>
            </a:r>
            <a:r>
              <a:rPr lang="en-US" sz="1800" dirty="0" smtClean="0"/>
              <a:t>effects</a:t>
            </a:r>
            <a:endParaRPr lang="en-US" sz="18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  <p:sp>
        <p:nvSpPr>
          <p:cNvPr id="5" name="Text Box 4"/>
          <p:cNvSpPr txBox="1"/>
          <p:nvPr/>
        </p:nvSpPr>
        <p:spPr>
          <a:xfrm>
            <a:off x="6120130" y="6004560"/>
            <a:ext cx="5406390" cy="2298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de-DE" altLang="en-US" sz="900">
                <a:latin typeface="Calibri" charset="0"/>
              </a:rPr>
              <a:t>Source: </a:t>
            </a:r>
            <a:r>
              <a:rPr lang="de-DE" altLang="en-US" sz="900">
                <a:latin typeface="Calibri" charset="0"/>
                <a:hlinkClick r:id="rId1" tooltip="" action="ppaction://hlinkfile"/>
              </a:rPr>
              <a:t>https://serpapi.com/blog/python-virtual-environments-using-virtualenv-and-poetry/</a:t>
            </a:r>
            <a:endParaRPr lang="de-DE" altLang="en-US" sz="900">
              <a:latin typeface="Calibri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965" y="1421765"/>
            <a:ext cx="5567045" cy="38309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Motivation of virtual environments (dramatized)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/>
              <a:t>We want to avoid this situation</a:t>
            </a:r>
            <a:r>
              <a:rPr lang="de-DE" altLang="en-US" sz="1800" dirty="0" smtClean="0">
                <a:latin typeface="Calibri" charset="0"/>
              </a:rPr>
              <a:t> illustrating a collision in a centralized environment</a:t>
            </a:r>
            <a:endParaRPr lang="en-US" sz="1800" dirty="0" smtClean="0"/>
          </a:p>
          <a:p>
            <a:pPr marL="0" indent="0">
              <a:buNone/>
            </a:pPr>
            <a:endParaRPr lang="en-US" sz="700" dirty="0" smtClean="0"/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User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_1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dear admin, I need library X upgraded to version 2.0.0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Admin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done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User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_1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thanks!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9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[… time goes by…]</a:t>
            </a:r>
            <a:endParaRPr lang="en-US" sz="9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User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_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2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why is this not working</a:t>
            </a:r>
            <a:r>
              <a:rPr lang="de-DE" alt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 when it used to work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?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9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[… more time goes by during which </a:t>
            </a:r>
            <a:r>
              <a:rPr lang="de-DE" altLang="en-US" sz="9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User</a:t>
            </a:r>
            <a:r>
              <a:rPr lang="en-US" sz="9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_</a:t>
            </a:r>
            <a:r>
              <a:rPr lang="de-DE" altLang="en-US" sz="9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2</a:t>
            </a:r>
            <a:r>
              <a:rPr lang="en-US" sz="9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 may have lost some hair…]</a:t>
            </a:r>
            <a:endParaRPr lang="en-US" sz="9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User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_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2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dear admin, I just found out that my code needs library X version 1.0.0 can you downgrade it?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de-DE" altLang="en-US" sz="1000" dirty="0" smtClean="0">
                <a:solidFill>
                  <a:schemeClr val="tx1"/>
                </a:solidFill>
                <a:latin typeface="Calibri" charset="0"/>
                <a:cs typeface="FreeMono" panose="020F0409020205020404" charset="0"/>
              </a:rPr>
              <a:t>Alternative 1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Admin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</a:t>
            </a:r>
            <a:r>
              <a:rPr lang="en-US" sz="1000" dirty="0" err="1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Errrrrr</a:t>
            </a:r>
            <a:r>
              <a:rPr lang="en-US" sz="1000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… can you upgrade your 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code?</a:t>
            </a:r>
            <a:endParaRPr lang="en-US" sz="1000" dirty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endParaRPr lang="de-DE" altLang="en-US" sz="1000" dirty="0" smtClean="0">
              <a:solidFill>
                <a:schemeClr val="tx1"/>
              </a:solidFill>
              <a:latin typeface="Calibri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de-DE" altLang="en-US" sz="1000" dirty="0" smtClean="0">
                <a:solidFill>
                  <a:schemeClr val="tx1"/>
                </a:solidFill>
                <a:latin typeface="Calibri" charset="0"/>
                <a:cs typeface="FreeMono" panose="020F0409020205020404" charset="0"/>
              </a:rPr>
              <a:t>Alternative 2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b="1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&gt;&gt;&gt; </a:t>
            </a:r>
            <a:r>
              <a:rPr lang="en-US" sz="1000" b="1" i="1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Admin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: done</a:t>
            </a:r>
            <a:endParaRPr lang="en-US" sz="1000" dirty="0" smtClean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r>
              <a:rPr lang="en-US" sz="1000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[… 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now </a:t>
            </a:r>
            <a:r>
              <a:rPr lang="de-DE" alt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User</a:t>
            </a:r>
            <a:r>
              <a:rPr lang="en-US" sz="1000" b="1" i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  <a:sym typeface="+mn-ea"/>
              </a:rPr>
              <a:t>_</a:t>
            </a:r>
            <a:r>
              <a:rPr lang="en-US" sz="1000" b="1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1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 </a:t>
            </a:r>
            <a:r>
              <a:rPr lang="en-US" sz="1000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may 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lose </a:t>
            </a:r>
            <a:r>
              <a:rPr lang="en-US" sz="1000" dirty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some hair</a:t>
            </a:r>
            <a:r>
              <a:rPr lang="en-US" sz="1000" dirty="0" smtClean="0">
                <a:solidFill>
                  <a:schemeClr val="tx1"/>
                </a:solidFill>
                <a:latin typeface="FreeMono" panose="020F0409020205020404" charset="0"/>
                <a:cs typeface="FreeMono" panose="020F0409020205020404" charset="0"/>
              </a:rPr>
              <a:t>…]</a:t>
            </a:r>
            <a:endParaRPr lang="en-US" sz="700" dirty="0">
              <a:solidFill>
                <a:schemeClr val="tx1"/>
              </a:solidFill>
              <a:latin typeface="FreeMono" panose="020F0409020205020404" charset="0"/>
              <a:cs typeface="FreeMono" panose="020F0409020205020404" charset="0"/>
            </a:endParaRPr>
          </a:p>
          <a:p>
            <a:pPr marL="0" indent="0">
              <a:buNone/>
            </a:pPr>
            <a:endParaRPr lang="en-US" sz="53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6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What is a virtual environment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47700" y="1825625"/>
            <a:ext cx="7000875" cy="4351655"/>
          </a:xfrm>
        </p:spPr>
        <p:txBody>
          <a:bodyPr>
            <a:normAutofit fontScale="70000"/>
          </a:bodyPr>
          <a:lstStyle/>
          <a:p>
            <a:r>
              <a:rPr lang="en-US" dirty="0" smtClean="0"/>
              <a:t>A layer of isolation on top of the Python interpreter</a:t>
            </a:r>
            <a:endParaRPr lang="en-US" dirty="0" smtClean="0"/>
          </a:p>
          <a:p>
            <a:r>
              <a:rPr lang="en-US" dirty="0" smtClean="0"/>
              <a:t>As per the documentation</a:t>
            </a:r>
            <a:endParaRPr lang="en-US" dirty="0" smtClean="0"/>
          </a:p>
          <a:p>
            <a:pPr lvl="1"/>
            <a:r>
              <a:rPr lang="en-US" dirty="0" smtClean="0"/>
              <a:t>“</a:t>
            </a:r>
            <a:r>
              <a:rPr lang="en-US" i="1" dirty="0"/>
              <a:t>a self-contained directory tree that contains a Python installation for a particular version of Python, plus a number of additional packages.</a:t>
            </a:r>
            <a:r>
              <a:rPr lang="en-US" dirty="0" smtClean="0"/>
              <a:t>”</a:t>
            </a:r>
            <a:endParaRPr lang="en-US" dirty="0" smtClean="0"/>
          </a:p>
          <a:p>
            <a:r>
              <a:rPr lang="en-US" dirty="0" smtClean="0"/>
              <a:t>The aim is to enable having multiple Python environments in the same machine that are isolated from each other</a:t>
            </a:r>
            <a:endParaRPr lang="en-US" dirty="0" smtClean="0"/>
          </a:p>
          <a:p>
            <a:r>
              <a:rPr lang="en-US" dirty="0" smtClean="0"/>
              <a:t>Implementations in Python:</a:t>
            </a:r>
            <a:endParaRPr lang="en-US" dirty="0" smtClean="0"/>
          </a:p>
          <a:p>
            <a:pPr lvl="1"/>
            <a:r>
              <a:rPr lang="en-US" sz="1600" b="1" dirty="0" err="1"/>
              <a:t>v</a:t>
            </a:r>
            <a:r>
              <a:rPr lang="en-US" sz="1600" b="1" dirty="0" err="1" smtClean="0"/>
              <a:t>irtualenv</a:t>
            </a:r>
            <a:r>
              <a:rPr lang="en-US" sz="1600" dirty="0" smtClean="0"/>
              <a:t>. </a:t>
            </a:r>
            <a:r>
              <a:rPr lang="en-US" sz="1600" dirty="0" smtClean="0"/>
              <a:t>Popular package to create Python virtual environments</a:t>
            </a:r>
            <a:endParaRPr lang="en-US" sz="1600" dirty="0" smtClean="0"/>
          </a:p>
          <a:p>
            <a:pPr lvl="1"/>
            <a:r>
              <a:rPr lang="en-US" sz="1600" b="1" dirty="0" err="1" smtClean="0"/>
              <a:t>pipenv</a:t>
            </a:r>
            <a:r>
              <a:rPr lang="en-US" sz="1600" dirty="0" smtClean="0"/>
              <a:t>. Improved </a:t>
            </a:r>
            <a:r>
              <a:rPr lang="en-US" sz="1600" dirty="0" err="1" smtClean="0"/>
              <a:t>virtualenv</a:t>
            </a:r>
            <a:r>
              <a:rPr lang="en-US" sz="1600" b="1" dirty="0" smtClean="0"/>
              <a:t> </a:t>
            </a:r>
            <a:endParaRPr lang="en-US" sz="1600" b="1" dirty="0" smtClean="0"/>
          </a:p>
          <a:p>
            <a:pPr lvl="1"/>
            <a:r>
              <a:rPr lang="en-US" sz="1600" b="1" dirty="0" err="1"/>
              <a:t>c</a:t>
            </a:r>
            <a:r>
              <a:rPr lang="en-US" sz="1600" b="1" dirty="0" err="1" smtClean="0"/>
              <a:t>onda</a:t>
            </a:r>
            <a:r>
              <a:rPr lang="en-US" sz="1600" dirty="0" smtClean="0"/>
              <a:t>. </a:t>
            </a:r>
            <a:r>
              <a:rPr lang="en-US" sz="1600" dirty="0" smtClean="0"/>
              <a:t>Equivalent of </a:t>
            </a:r>
            <a:r>
              <a:rPr lang="en-US" sz="1600" dirty="0" err="1" smtClean="0"/>
              <a:t>virtualenv</a:t>
            </a:r>
            <a:r>
              <a:rPr lang="en-US" sz="1600" dirty="0" smtClean="0"/>
              <a:t> in the anaconda environment</a:t>
            </a:r>
            <a:endParaRPr lang="en-US" sz="1600" dirty="0" smtClean="0"/>
          </a:p>
          <a:p>
            <a:pPr lvl="1"/>
            <a:r>
              <a:rPr lang="en-US" sz="1600" b="1" dirty="0" err="1"/>
              <a:t>pyvenv</a:t>
            </a:r>
            <a:r>
              <a:rPr lang="en-US" sz="1600" dirty="0"/>
              <a:t>. Built in into Python &gt;= 3.3, deprecated in Python 3.6 on behalf of </a:t>
            </a:r>
            <a:r>
              <a:rPr lang="en-US" sz="1600" b="1" dirty="0" err="1"/>
              <a:t>venv</a:t>
            </a:r>
            <a:endParaRPr lang="en-US" sz="1600" b="1" dirty="0"/>
          </a:p>
          <a:p>
            <a:pPr lvl="1"/>
            <a:r>
              <a:rPr lang="en-US" sz="1600" b="1" dirty="0" err="1"/>
              <a:t>pyenv</a:t>
            </a:r>
            <a:r>
              <a:rPr lang="en-US" sz="1600" dirty="0"/>
              <a:t>. Aims at virtualizing the Python interpreter version. Out of scope</a:t>
            </a:r>
            <a:endParaRPr lang="en-US" sz="1600" dirty="0" smtClean="0"/>
          </a:p>
          <a:p>
            <a:pPr lvl="1"/>
            <a:r>
              <a:rPr lang="en-US" sz="1600" dirty="0" smtClean="0"/>
              <a:t>For the rest of this talk we will focus on </a:t>
            </a:r>
            <a:r>
              <a:rPr lang="en-US" sz="1600" dirty="0" err="1" smtClean="0"/>
              <a:t>virtualenv</a:t>
            </a:r>
            <a:endParaRPr lang="en-US" dirty="0" smtClean="0"/>
          </a:p>
          <a:p>
            <a:r>
              <a:rPr lang="en-US" dirty="0" smtClean="0"/>
              <a:t>Analogy to Docker </a:t>
            </a:r>
            <a:endParaRPr lang="en-US" dirty="0" smtClean="0"/>
          </a:p>
          <a:p>
            <a:pPr lvl="1"/>
            <a:r>
              <a:rPr lang="en-US" dirty="0" smtClean="0"/>
              <a:t>Docker virtualizes the whole OS, while </a:t>
            </a:r>
            <a:r>
              <a:rPr lang="en-US" dirty="0" err="1" smtClean="0"/>
              <a:t>virtualenv</a:t>
            </a:r>
            <a:r>
              <a:rPr lang="en-US" dirty="0" smtClean="0"/>
              <a:t> virtualize Python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2720" y="1584325"/>
            <a:ext cx="3810635" cy="213423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867015" y="4182745"/>
            <a:ext cx="3902075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de-DE" altLang="en-US" sz="800">
                <a:latin typeface="Calibri" charset="0"/>
              </a:rPr>
              <a:t>Source: </a:t>
            </a:r>
            <a:r>
              <a:rPr lang="de-DE" altLang="en-US" sz="800">
                <a:latin typeface="Calibri" charset="0"/>
                <a:hlinkClick r:id="rId2" tooltip="" action="ppaction://hlinkfile"/>
              </a:rPr>
              <a:t>https://realpython.com/python-virtual-environments-a-primer/</a:t>
            </a:r>
            <a:endParaRPr lang="de-DE" altLang="en-US" sz="800">
              <a:latin typeface="Calibri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How do virtual environments help?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47700" y="1825625"/>
            <a:ext cx="6214110" cy="4351655"/>
          </a:xfrm>
        </p:spPr>
        <p:txBody>
          <a:bodyPr/>
          <a:lstStyle/>
          <a:p>
            <a:r>
              <a:rPr lang="en-US" sz="1400" dirty="0" smtClean="0"/>
              <a:t>Enabling the use of different library versions in the same </a:t>
            </a:r>
            <a:r>
              <a:rPr lang="en-US" sz="1400" dirty="0" smtClean="0"/>
              <a:t>machine</a:t>
            </a:r>
            <a:endParaRPr lang="en-US" sz="1400" dirty="0" smtClean="0"/>
          </a:p>
          <a:p>
            <a:r>
              <a:rPr lang="en-US" sz="1400" dirty="0" smtClean="0"/>
              <a:t>Enabling testing on different versions of the Python interpreter</a:t>
            </a:r>
            <a:endParaRPr lang="en-US" sz="1400" dirty="0" smtClean="0"/>
          </a:p>
          <a:p>
            <a:r>
              <a:rPr lang="en-US" sz="1400" dirty="0" smtClean="0"/>
              <a:t>Reasonable footprint</a:t>
            </a:r>
            <a:endParaRPr lang="en-US" sz="1400" dirty="0" smtClean="0"/>
          </a:p>
          <a:p>
            <a:pPr lvl="1"/>
            <a:r>
              <a:rPr lang="en-US" sz="800" dirty="0" smtClean="0"/>
              <a:t>A plain vanilla virtual environment is 27 MB</a:t>
            </a:r>
            <a:endParaRPr lang="en-US" sz="800" dirty="0" smtClean="0"/>
          </a:p>
          <a:p>
            <a:pPr lvl="1"/>
            <a:r>
              <a:rPr lang="en-US" sz="800" dirty="0" smtClean="0"/>
              <a:t>A virtual environment with lots of data analysis dependencies goes up to 1 GB</a:t>
            </a:r>
            <a:endParaRPr lang="en-US" sz="800" dirty="0" smtClean="0"/>
          </a:p>
          <a:p>
            <a:r>
              <a:rPr lang="en-US" sz="1400" dirty="0" smtClean="0"/>
              <a:t>No admin permissions required</a:t>
            </a:r>
            <a:endParaRPr lang="en-US" sz="1400" dirty="0" smtClean="0"/>
          </a:p>
          <a:p>
            <a:pPr lvl="1"/>
            <a:r>
              <a:rPr lang="en-US" sz="800" dirty="0"/>
              <a:t>F</a:t>
            </a:r>
            <a:r>
              <a:rPr lang="en-US" sz="800" dirty="0" smtClean="0"/>
              <a:t>reedom! Use it with care!</a:t>
            </a:r>
            <a:endParaRPr lang="en-US" sz="800" dirty="0" smtClean="0"/>
          </a:p>
          <a:p>
            <a:r>
              <a:rPr lang="en-US" sz="1400" dirty="0" smtClean="0"/>
              <a:t>Upgrading a library in a virtual environment does not have any side effects on other virtual environments</a:t>
            </a:r>
            <a:endParaRPr lang="en-US" sz="1400" dirty="0" smtClean="0"/>
          </a:p>
          <a:p>
            <a:r>
              <a:rPr lang="en-US" sz="1400" dirty="0" smtClean="0"/>
              <a:t>Virtual environments document the libraries used for a particular analysis, enabling reproducibility and traceability of results</a:t>
            </a:r>
            <a:endParaRPr lang="en-US" sz="1400" dirty="0" smtClean="0"/>
          </a:p>
          <a:p>
            <a:pPr lvl="1"/>
            <a:endParaRPr lang="en-US" sz="8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7560" y="1700808"/>
            <a:ext cx="4704523" cy="30243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5302321" y="5877272"/>
            <a:ext cx="5539105" cy="18415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buClr>
                <a:schemeClr val="accent2"/>
              </a:buClr>
            </a:pPr>
            <a:r>
              <a:rPr lang="en-US" sz="1200" dirty="0">
                <a:latin typeface="Segoe UI Symbol"/>
              </a:rPr>
              <a:t>Source: </a:t>
            </a:r>
            <a:r>
              <a:rPr lang="en-US" sz="1200" dirty="0">
                <a:latin typeface="Segoe UI Symbol"/>
                <a:hlinkClick r:id="rId2"/>
              </a:rPr>
              <a:t>https://learnbatta.com/blog/how-to-install-python-virtualenv-19</a:t>
            </a:r>
            <a:r>
              <a:rPr lang="en-US" sz="1200" dirty="0" smtClean="0">
                <a:latin typeface="Segoe UI Symbol"/>
                <a:hlinkClick r:id="rId2"/>
              </a:rPr>
              <a:t>/</a:t>
            </a:r>
            <a:r>
              <a:rPr lang="en-US" sz="1200" dirty="0" smtClean="0">
                <a:latin typeface="Segoe UI Symbol"/>
              </a:rPr>
              <a:t> </a:t>
            </a:r>
            <a:endParaRPr lang="de-DE" sz="1200" dirty="0" err="1" smtClean="0">
              <a:latin typeface="Segoe UI Symbo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de-DE" altLang="en-US">
                <a:latin typeface="Calibri" charset="0"/>
              </a:rPr>
              <a:t>Conda, anaconda, mamba, micromamba</a:t>
            </a:r>
            <a:endParaRPr lang="de-DE" altLang="en-US">
              <a:latin typeface="Calibri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647700" y="1825625"/>
            <a:ext cx="6214110" cy="4351655"/>
          </a:xfrm>
        </p:spPr>
        <p:txBody>
          <a:bodyPr/>
          <a:lstStyle/>
          <a:p>
            <a:r>
              <a:rPr lang="de-DE" altLang="en-US" sz="1400" b="1" dirty="0" smtClean="0">
                <a:latin typeface="Calibri" charset="0"/>
              </a:rPr>
              <a:t>Conda</a:t>
            </a:r>
            <a:r>
              <a:rPr lang="de-DE" altLang="en-US" sz="1400" dirty="0" smtClean="0">
                <a:latin typeface="Calibri" charset="0"/>
              </a:rPr>
              <a:t>: „</a:t>
            </a:r>
            <a:r>
              <a:rPr lang="en-US" sz="1400" i="1" dirty="0" smtClean="0"/>
              <a:t>Package, dependency and environment management for any language—Python, R, Ruby, Lua, Scala, Java, JavaScript, C/ C++, Fortran, and more.Enabling testing on different versions of the Python interpreter</a:t>
            </a:r>
            <a:r>
              <a:rPr lang="de-DE" altLang="en-US" sz="1400" dirty="0" smtClean="0">
                <a:latin typeface="Calibri" charset="0"/>
              </a:rPr>
              <a:t>“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Mamba</a:t>
            </a:r>
            <a:r>
              <a:rPr lang="de-DE" altLang="en-US" sz="1400" dirty="0" smtClean="0">
                <a:latin typeface="Calibri" charset="0"/>
              </a:rPr>
              <a:t> is a faster reimplementation of conda in C++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Anaconda</a:t>
            </a:r>
            <a:r>
              <a:rPr lang="de-DE" altLang="en-US" sz="1400" dirty="0" smtClean="0">
                <a:latin typeface="Calibri" charset="0"/>
              </a:rPr>
              <a:t> is a full data science platform based on conda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Miniconda</a:t>
            </a:r>
            <a:r>
              <a:rPr lang="de-DE" altLang="en-US" sz="1400" dirty="0" smtClean="0">
                <a:latin typeface="Calibri" charset="0"/>
              </a:rPr>
              <a:t> is a minimal conda distribution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Micromamba</a:t>
            </a:r>
            <a:r>
              <a:rPr lang="de-DE" altLang="en-US" sz="1400" dirty="0" smtClean="0">
                <a:latin typeface="Calibri" charset="0"/>
              </a:rPr>
              <a:t> is a minimal mamba distribution</a:t>
            </a:r>
            <a:endParaRPr lang="de-DE" altLang="en-US" sz="1400" dirty="0" smtClean="0">
              <a:latin typeface="Calibri" charset="0"/>
            </a:endParaRPr>
          </a:p>
          <a:p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dirty="0" smtClean="0">
                <a:latin typeface="Calibri" charset="0"/>
              </a:rPr>
              <a:t>All of the previous work with </a:t>
            </a:r>
            <a:r>
              <a:rPr lang="de-DE" altLang="en-US" sz="1400" b="1" dirty="0" smtClean="0">
                <a:latin typeface="Calibri" charset="0"/>
              </a:rPr>
              <a:t>channels</a:t>
            </a:r>
            <a:r>
              <a:rPr lang="de-DE" altLang="en-US" sz="1400" dirty="0" smtClean="0">
                <a:latin typeface="Calibri" charset="0"/>
              </a:rPr>
              <a:t>, which are repositories of software packages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conda-forge</a:t>
            </a:r>
            <a:r>
              <a:rPr lang="de-DE" altLang="en-US" sz="1400" dirty="0" smtClean="0">
                <a:latin typeface="Calibri" charset="0"/>
              </a:rPr>
              <a:t> is a very popular general purpose channel</a:t>
            </a:r>
            <a:endParaRPr lang="de-DE" altLang="en-US" sz="1400" dirty="0" smtClean="0">
              <a:latin typeface="Calibri" charset="0"/>
            </a:endParaRPr>
          </a:p>
          <a:p>
            <a:r>
              <a:rPr lang="de-DE" altLang="en-US" sz="1400" b="1" dirty="0" smtClean="0">
                <a:latin typeface="Calibri" charset="0"/>
              </a:rPr>
              <a:t>bioconda</a:t>
            </a:r>
            <a:r>
              <a:rPr lang="de-DE" altLang="en-US" sz="1400" dirty="0" smtClean="0">
                <a:latin typeface="Calibri" charset="0"/>
              </a:rPr>
              <a:t> is a popular channel for bioinformatics packages (</a:t>
            </a:r>
            <a:r>
              <a:rPr lang="de-DE" altLang="en-US" sz="1400" dirty="0" smtClean="0">
                <a:latin typeface="Calibri" charset="0"/>
                <a:hlinkClick r:id="rId1" tooltip="" action="ppaction://hlinkfile"/>
              </a:rPr>
              <a:t>https://github.com/bioconda</a:t>
            </a:r>
            <a:r>
              <a:rPr lang="de-DE" altLang="en-US" sz="1400" dirty="0" smtClean="0">
                <a:latin typeface="Calibri" charset="0"/>
              </a:rPr>
              <a:t>)</a:t>
            </a:r>
            <a:endParaRPr lang="de-DE" altLang="en-US" sz="1400" dirty="0" smtClean="0">
              <a:latin typeface="Calibri" charset="0"/>
            </a:endParaRPr>
          </a:p>
          <a:p>
            <a:endParaRPr lang="en-US" sz="800" dirty="0" smtClean="0"/>
          </a:p>
          <a:p>
            <a:endParaRPr lang="en-US" sz="8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27B3A0-310D-1246-A4A0-09CF23158FC4}" type="slidenum">
              <a:rPr lang="de-DE" smtClean="0"/>
            </a:fld>
            <a:endParaRPr lang="de-DE" dirty="0"/>
          </a:p>
        </p:txBody>
      </p:sp>
      <p:sp>
        <p:nvSpPr>
          <p:cNvPr id="5" name="TextBox 4"/>
          <p:cNvSpPr txBox="1"/>
          <p:nvPr/>
        </p:nvSpPr>
        <p:spPr>
          <a:xfrm>
            <a:off x="4161861" y="5963632"/>
            <a:ext cx="7827645" cy="1384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buClr>
                <a:schemeClr val="accent2"/>
              </a:buClr>
            </a:pPr>
            <a:r>
              <a:rPr lang="en-US" sz="900" dirty="0">
                <a:latin typeface="Segoe UI Symbol"/>
              </a:rPr>
              <a:t>Source: </a:t>
            </a:r>
            <a:r>
              <a:rPr lang="en-US" sz="900" dirty="0">
                <a:latin typeface="Segoe UI Symbol"/>
                <a:hlinkClick r:id="rId2" tooltip="" action="ppaction://hlinkfile"/>
              </a:rPr>
              <a:t>https://www.freecodecamp.org/news/why-you-need-python-environments-and-how-to-manage-them-with-conda-85f155f4353c/</a:t>
            </a:r>
            <a:r>
              <a:rPr lang="en-US" sz="900" dirty="0" smtClean="0">
                <a:latin typeface="Segoe UI Symbol"/>
              </a:rPr>
              <a:t> </a:t>
            </a:r>
            <a:endParaRPr lang="en-US" sz="900" dirty="0" smtClean="0">
              <a:latin typeface="Segoe UI Symbo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4365" y="1779270"/>
            <a:ext cx="4935855" cy="30664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8831</Words>
  <Application>WPS Presentation</Application>
  <PresentationFormat>宽屏</PresentationFormat>
  <Paragraphs>254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9" baseType="lpstr">
      <vt:lpstr>Arial</vt:lpstr>
      <vt:lpstr>SimSun</vt:lpstr>
      <vt:lpstr>Wingdings</vt:lpstr>
      <vt:lpstr>DejaVu Sans</vt:lpstr>
      <vt:lpstr>Segoe UI Symbol</vt:lpstr>
      <vt:lpstr>OpenSymbol</vt:lpstr>
      <vt:lpstr>Segoe UI</vt:lpstr>
      <vt:lpstr>FreeSans</vt:lpstr>
      <vt:lpstr>Lucida Grande</vt:lpstr>
      <vt:lpstr>Gubbi</vt:lpstr>
      <vt:lpstr>Segoe UI Light</vt:lpstr>
      <vt:lpstr>Calibri</vt:lpstr>
      <vt:lpstr>Courier New</vt:lpstr>
      <vt:lpstr>Microsoft YaHei</vt:lpstr>
      <vt:lpstr>Droid Sans Fallback</vt:lpstr>
      <vt:lpstr>Arial Unicode MS</vt:lpstr>
      <vt:lpstr>Arial Black</vt:lpstr>
      <vt:lpstr>SimSun</vt:lpstr>
      <vt:lpstr>Phetsarath OT</vt:lpstr>
      <vt:lpstr>MS PGothic</vt:lpstr>
      <vt:lpstr>MS PGothic</vt:lpstr>
      <vt:lpstr>FreeMono</vt:lpstr>
      <vt:lpstr>MS PGothic</vt:lpstr>
      <vt:lpstr>FreeSerif</vt:lpstr>
      <vt:lpstr>Garuda</vt:lpstr>
      <vt:lpstr>Gargi</vt:lpstr>
      <vt:lpstr>Gayathri</vt:lpstr>
      <vt:lpstr>Office Theme</vt:lpstr>
      <vt:lpstr>Introduction to Bioinformatics</vt:lpstr>
      <vt:lpstr>Outline of session</vt:lpstr>
      <vt:lpstr>Package managers</vt:lpstr>
      <vt:lpstr>PowerPoint 演示文稿</vt:lpstr>
      <vt:lpstr>Motivation of package managers and virtual environments</vt:lpstr>
      <vt:lpstr>PowerPoint 演示文稿</vt:lpstr>
      <vt:lpstr>PowerPoint 演示文稿</vt:lpstr>
      <vt:lpstr>PowerPoint 演示文稿</vt:lpstr>
      <vt:lpstr>How do virtual environments help?</vt:lpstr>
      <vt:lpstr>Workflow managers</vt:lpstr>
      <vt:lpstr>Motivation</vt:lpstr>
      <vt:lpstr>How does the ideal workflow manager give you that? </vt:lpstr>
      <vt:lpstr>The workflow engine magic</vt:lpstr>
      <vt:lpstr>Some implementations and standards</vt:lpstr>
      <vt:lpstr>Workflow Definition Language (WDL) and Cromwell</vt:lpstr>
      <vt:lpstr>Toil </vt:lpstr>
      <vt:lpstr>Nextflow</vt:lpstr>
      <vt:lpstr>Nextflow</vt:lpstr>
      <vt:lpstr>Nextflow - auditing a BWA+deduplication workflow</vt:lpstr>
      <vt:lpstr>Reproducibility and numerical stability</vt:lpstr>
      <vt:lpstr>Nextflow tutorial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priesgo</cp:lastModifiedBy>
  <cp:revision>12</cp:revision>
  <dcterms:created xsi:type="dcterms:W3CDTF">2023-10-12T05:28:35Z</dcterms:created>
  <dcterms:modified xsi:type="dcterms:W3CDTF">2023-10-12T05:28:35Z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1033-11.1.0.11704</vt:lpwstr>
  </property>
  <property fmtid="{D5CDD505-2E9C-101B-9397-08002B2CF9AE}" pid="3" name="ICV">
    <vt:lpwstr/>
  </property>
</Properties>
</file>